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8"/>
  </p:notesMasterIdLst>
  <p:handoutMasterIdLst>
    <p:handoutMasterId r:id="rId19"/>
  </p:handoutMasterIdLst>
  <p:sldIdLst>
    <p:sldId id="256" r:id="rId3"/>
    <p:sldId id="283" r:id="rId4"/>
    <p:sldId id="333" r:id="rId5"/>
    <p:sldId id="366" r:id="rId6"/>
    <p:sldId id="367" r:id="rId7"/>
    <p:sldId id="368" r:id="rId8"/>
    <p:sldId id="370" r:id="rId9"/>
    <p:sldId id="369" r:id="rId10"/>
    <p:sldId id="362" r:id="rId11"/>
    <p:sldId id="365" r:id="rId12"/>
    <p:sldId id="363" r:id="rId13"/>
    <p:sldId id="364" r:id="rId14"/>
    <p:sldId id="318" r:id="rId15"/>
    <p:sldId id="358" r:id="rId16"/>
    <p:sldId id="286" r:id="rId1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2020/10/6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6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神經網路當作是一個黑盒子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按正常的邏輯，我們能將神經網絡分成三部分。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CN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隱藏層有很多每個曾做不一樣的事情</a:t>
            </a:r>
            <a:endParaRPr lang="en-US" altLang="zh-CN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通常來說，電腦可以看到和處理的東西人類是有所不同的。無論是圖片、聲音還是文字他們都只能以數字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的形式出現在神經網路裡。透過對這些數字的加工處理，最終生成另外一堆數字，而生成出來的數字也有認知上的意義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31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為特徵組合的重要性 因為都是線性組合 所以我們要加上非線性的激發函數增加可塑性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機器學習主要是要找出好的權重來擬和資料分布。</a:t>
            </a:r>
            <a:r>
              <a:rPr lang="az-Cyrl-AZ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Ө: 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weights, bias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Bias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的好處在於：可以使得神經網絡</a:t>
            </a:r>
            <a:r>
              <a:rPr 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Fit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的範圍得到左右的調整</a:t>
            </a:r>
            <a:endParaRPr lang="zh-TW" altLang="en-US" sz="2800" baseline="-25000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531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altLang="zh-TW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SGD+Momentum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神經網路中倒傳遞的精隨就是隨機梯度下降法（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SGD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），傳統的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SGD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可能容易落在區域最佳解。我們勢必要有一個動量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推力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的概念，輕輕地推一把掉入更深的谷底。</a:t>
            </a:r>
          </a:p>
          <a:p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altLang="zh-TW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Adagrad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SGD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momentum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在更新參數時，都是用同一個學習率，</a:t>
            </a:r>
            <a:r>
              <a:rPr lang="en-US" altLang="zh-TW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Adagrad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方法則是在學習過程中不斷的調整學習速率，這種技巧我們稱學習率衰減。</a:t>
            </a:r>
          </a:p>
          <a:p>
            <a:r>
              <a:rPr lang="en-US" altLang="zh-TW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Adagrad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缺點是在訓練中後段時，有可能因為分母累積越來越大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因為是從第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次梯度到第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次梯度的和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導致梯度趨近於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，如果有設定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early stop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的，會使得訓練提前結束。</a:t>
            </a:r>
          </a:p>
          <a:p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altLang="zh-TW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RMSProp</a:t>
            </a:r>
            <a:endParaRPr lang="en-US" altLang="zh-TW" sz="12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RMSProp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和</a:t>
            </a:r>
            <a:r>
              <a:rPr lang="en-US" altLang="zh-TW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Adagrad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一樣是自適應的方法動態的調整學習速率。</a:t>
            </a:r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RMSprop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的分母是算對應的平均值，因此可以緩解</a:t>
            </a:r>
            <a:r>
              <a:rPr lang="en-US" altLang="zh-TW" sz="12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Adagrad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學習率下降過快的問題。</a:t>
            </a:r>
          </a:p>
          <a:p>
            <a:r>
              <a:rPr lang="en-US" altLang="zh-TW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4. Adam</a:t>
            </a:r>
          </a:p>
          <a:p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此方法結合上述所有方法的優點，主要在於它有做偏置校正，使每次迭代學習率都有個確定範圍，讓參數的更新較為平穩。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338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DE898F-6912-403B-AFF3-C3863655EE3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16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20.emf"/><Relationship Id="rId7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Relationship Id="rId9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29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DNN </a:t>
            </a:r>
            <a:r>
              <a:rPr lang="en-US" altLang="zh-CN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D2B3F4-328A-3B48-9F9B-1AF70B566D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六步驟建立深度學習模型</a:t>
            </a:r>
            <a:endParaRPr lang="en-TW" dirty="0"/>
          </a:p>
        </p:txBody>
      </p:sp>
      <p:sp>
        <p:nvSpPr>
          <p:cNvPr id="4" name="Google Shape;779;p71">
            <a:extLst>
              <a:ext uri="{FF2B5EF4-FFF2-40B4-BE49-F238E27FC236}">
                <a16:creationId xmlns:a16="http://schemas.microsoft.com/office/drawing/2014/main" id="{A2176EA1-7120-7647-A0E2-BF015FD2125D}"/>
              </a:ext>
            </a:extLst>
          </p:cNvPr>
          <p:cNvSpPr txBox="1">
            <a:spLocks/>
          </p:cNvSpPr>
          <p:nvPr/>
        </p:nvSpPr>
        <p:spPr>
          <a:xfrm>
            <a:off x="415600" y="957027"/>
            <a:ext cx="11360800" cy="5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09585" marR="0" lvl="0" indent="-50798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ts val="2400"/>
              <a:buFont typeface="Calibri"/>
              <a:buAutoNum type="arabicPeriod"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決定隱藏層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(hidden layers) 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的深度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層數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 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和寬度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神經元數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)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609585" marR="0" lvl="0" indent="-50798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ts val="2400"/>
              <a:buFont typeface="Calibri"/>
              <a:buAutoNum type="arabicPeriod"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決定每層使用的激發函數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(activation function)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609585" marR="0" lvl="0" indent="-50798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ts val="2400"/>
              <a:buFont typeface="Calibri"/>
              <a:buAutoNum type="arabicPeriod"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決定模型的損失函數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(loss function)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609585" marR="0" lvl="0" indent="-50798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ts val="2400"/>
              <a:buFont typeface="Calibri"/>
              <a:buAutoNum type="arabicPeriod"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決定優化器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(optimizer)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，及超參數</a:t>
            </a: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zh-TW" altLang="en-US" sz="2000" kern="0" dirty="0">
                <a:solidFill>
                  <a:srgbClr val="595959"/>
                </a:solidFill>
              </a:rPr>
              <a:t>學習率 </a:t>
            </a:r>
            <a:r>
              <a:rPr lang="en-US" altLang="zh-TW" sz="2000" kern="0" dirty="0">
                <a:solidFill>
                  <a:srgbClr val="595959"/>
                </a:solidFill>
              </a:rPr>
              <a:t>(learning rate)</a:t>
            </a:r>
            <a:endParaRPr lang="en-US" sz="2000" kern="0" dirty="0">
              <a:solidFill>
                <a:srgbClr val="595959"/>
              </a:solidFill>
            </a:endParaRP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zh-TW" altLang="en-US" sz="2000" kern="0" dirty="0">
                <a:solidFill>
                  <a:srgbClr val="595959"/>
                </a:solidFill>
              </a:rPr>
              <a:t>動量 </a:t>
            </a:r>
            <a:r>
              <a:rPr lang="en-US" altLang="zh-TW" sz="2000" kern="0" dirty="0">
                <a:solidFill>
                  <a:srgbClr val="595959"/>
                </a:solidFill>
              </a:rPr>
              <a:t>(momentum)</a:t>
            </a:r>
            <a:endParaRPr lang="en-US" sz="2000" kern="0" dirty="0">
              <a:solidFill>
                <a:srgbClr val="595959"/>
              </a:solidFill>
            </a:endParaRP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zh-TW" altLang="en-US" sz="2000" kern="0" dirty="0">
                <a:solidFill>
                  <a:srgbClr val="595959"/>
                </a:solidFill>
              </a:rPr>
              <a:t>衰退率 </a:t>
            </a:r>
            <a:r>
              <a:rPr lang="en-US" altLang="zh-TW" sz="2000" kern="0" dirty="0">
                <a:solidFill>
                  <a:srgbClr val="595959"/>
                </a:solidFill>
              </a:rPr>
              <a:t>(decay)</a:t>
            </a:r>
            <a:endParaRPr lang="en-US" sz="2000" kern="0" dirty="0">
              <a:solidFill>
                <a:srgbClr val="595959"/>
              </a:solidFill>
            </a:endParaRPr>
          </a:p>
          <a:p>
            <a:pPr indent="-507987" defTabSz="914400">
              <a:buClr>
                <a:schemeClr val="accent1">
                  <a:lumMod val="50000"/>
                </a:schemeClr>
              </a:buClr>
              <a:buSzPts val="2400"/>
              <a:buFont typeface="Calibri"/>
              <a:buAutoNum type="arabicPeriod"/>
            </a:pPr>
            <a:r>
              <a:rPr lang="zh-TW" altLang="en-US" sz="2800" kern="0" dirty="0">
                <a:solidFill>
                  <a:srgbClr val="595959"/>
                </a:solidFill>
              </a:rPr>
              <a:t>編譯模型 </a:t>
            </a:r>
            <a:r>
              <a:rPr lang="en-US" altLang="zh-TW" sz="2800" kern="0" dirty="0">
                <a:solidFill>
                  <a:srgbClr val="595959"/>
                </a:solidFill>
              </a:rPr>
              <a:t>(compile model)</a:t>
            </a:r>
            <a:endParaRPr lang="en-US" sz="2800" kern="0" dirty="0">
              <a:solidFill>
                <a:srgbClr val="595959"/>
              </a:solidFill>
            </a:endParaRPr>
          </a:p>
          <a:p>
            <a:pPr indent="-507987" defTabSz="914400">
              <a:buClr>
                <a:schemeClr val="accent1">
                  <a:lumMod val="50000"/>
                </a:schemeClr>
              </a:buClr>
              <a:buSzPts val="2400"/>
              <a:buFont typeface="Calibri"/>
              <a:buAutoNum type="arabicPeriod"/>
            </a:pPr>
            <a:r>
              <a:rPr lang="zh-TW" altLang="en-US" sz="2800" kern="0" dirty="0">
                <a:solidFill>
                  <a:srgbClr val="595959"/>
                </a:solidFill>
              </a:rPr>
              <a:t>開始訓練 </a:t>
            </a:r>
            <a:r>
              <a:rPr lang="en-US" altLang="zh-TW" sz="2800" kern="0" dirty="0">
                <a:solidFill>
                  <a:srgbClr val="595959"/>
                </a:solidFill>
              </a:rPr>
              <a:t>(fit model)</a:t>
            </a:r>
            <a:endParaRPr lang="en-US" sz="2800" kern="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1ED873-C83A-4943-B82F-FA7E34C6DA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如何選擇 </a:t>
            </a:r>
            <a:r>
              <a:rPr lang="en-US" dirty="0"/>
              <a:t>Loss function?</a:t>
            </a:r>
            <a:endParaRPr lang="en-TW" dirty="0"/>
          </a:p>
        </p:txBody>
      </p:sp>
      <p:sp>
        <p:nvSpPr>
          <p:cNvPr id="4" name="Google Shape;1121;p93">
            <a:extLst>
              <a:ext uri="{FF2B5EF4-FFF2-40B4-BE49-F238E27FC236}">
                <a16:creationId xmlns:a16="http://schemas.microsoft.com/office/drawing/2014/main" id="{32A8C1AA-020E-EA43-B3F6-D3C03128DBDD}"/>
              </a:ext>
            </a:extLst>
          </p:cNvPr>
          <p:cNvSpPr txBox="1">
            <a:spLocks/>
          </p:cNvSpPr>
          <p:nvPr/>
        </p:nvSpPr>
        <p:spPr>
          <a:xfrm>
            <a:off x="415600" y="1200868"/>
            <a:ext cx="11360800" cy="451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09585" marR="0" lvl="0" indent="-558786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ts val="3000"/>
              <a:buFont typeface="Calibri"/>
              <a:buChar char="●"/>
              <a:tabLst/>
              <a:defRPr/>
            </a:pP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分類問題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(Classification)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1219170" marR="0" lvl="1" indent="-50798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400"/>
              <a:buFont typeface="Calibri"/>
              <a:buChar char="●"/>
              <a:tabLst/>
              <a:defRPr/>
            </a:pPr>
            <a:r>
              <a:rPr lang="en-US" altLang="zh-TW" sz="2400" kern="0" dirty="0">
                <a:solidFill>
                  <a:srgbClr val="595959"/>
                </a:solidFill>
              </a:rPr>
              <a:t>cross-entropy</a:t>
            </a:r>
            <a:endParaRPr lang="en-US" sz="2400" kern="0" dirty="0">
              <a:solidFill>
                <a:srgbClr val="595959"/>
              </a:solidFill>
            </a:endParaRPr>
          </a:p>
          <a:p>
            <a:pPr marL="1219170" marR="0" lvl="1" indent="-50798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400"/>
              <a:buFont typeface="Calibri"/>
              <a:buChar char="●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搭配 </a:t>
            </a: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softmax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作為輸出層的激發函數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(Activation function)</a:t>
            </a:r>
          </a:p>
          <a:p>
            <a:pPr marL="1219170" marR="0" lvl="1" indent="-507987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Pts val="2400"/>
              <a:buFont typeface="Calibri"/>
              <a:buChar char="●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indent="-558786" defTabSz="914400">
              <a:buClr>
                <a:schemeClr val="accent1">
                  <a:lumMod val="50000"/>
                </a:schemeClr>
              </a:buClr>
              <a:buSzPts val="3000"/>
            </a:pPr>
            <a:r>
              <a:rPr lang="zh-TW" altLang="en-US" sz="2800" kern="0" dirty="0">
                <a:solidFill>
                  <a:srgbClr val="595959"/>
                </a:solidFill>
              </a:rPr>
              <a:t>迴歸問題 </a:t>
            </a:r>
            <a:r>
              <a:rPr lang="en-US" altLang="zh-TW" sz="2800" kern="0" dirty="0">
                <a:solidFill>
                  <a:srgbClr val="595959"/>
                </a:solidFill>
              </a:rPr>
              <a:t>(Regression) </a:t>
            </a:r>
            <a:endParaRPr lang="en-US" sz="2800" kern="0" dirty="0">
              <a:solidFill>
                <a:srgbClr val="595959"/>
              </a:solidFill>
            </a:endParaRP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en-US" altLang="zh-TW" sz="2400" kern="0" dirty="0">
                <a:solidFill>
                  <a:srgbClr val="595959"/>
                </a:solidFill>
              </a:rPr>
              <a:t>mean squared error (MSE)</a:t>
            </a:r>
            <a:endParaRPr lang="en-US" sz="2400" kern="0" dirty="0">
              <a:solidFill>
                <a:srgbClr val="595959"/>
              </a:solidFill>
            </a:endParaRP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en-US" altLang="zh-TW" sz="2400" kern="0" dirty="0">
                <a:solidFill>
                  <a:srgbClr val="595959"/>
                </a:solidFill>
              </a:rPr>
              <a:t>mean absolute error (MAE)</a:t>
            </a:r>
            <a:endParaRPr lang="en-US" sz="2400" kern="0" dirty="0">
              <a:solidFill>
                <a:srgbClr val="595959"/>
              </a:solidFill>
            </a:endParaRP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zh-TW" altLang="en-US" sz="2400" kern="0" dirty="0">
                <a:solidFill>
                  <a:srgbClr val="595959"/>
                </a:solidFill>
              </a:rPr>
              <a:t>搭配線性函數作為輸出層的激發函數</a:t>
            </a:r>
            <a:r>
              <a:rPr lang="en-US" altLang="zh-TW" sz="2400" kern="0" dirty="0">
                <a:solidFill>
                  <a:srgbClr val="595959"/>
                </a:solidFill>
              </a:rPr>
              <a:t>(Activation function)</a:t>
            </a:r>
            <a:endParaRPr lang="en-US" sz="2400" kern="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7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A594F5-9D0B-C640-B45C-8919C621F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選擇優化器 </a:t>
            </a:r>
            <a:r>
              <a:rPr lang="en-US" altLang="zh-TW" dirty="0"/>
              <a:t>(Optimizer)</a:t>
            </a:r>
            <a:endParaRPr lang="en-TW" dirty="0"/>
          </a:p>
        </p:txBody>
      </p:sp>
      <p:sp>
        <p:nvSpPr>
          <p:cNvPr id="4" name="Google Shape;874;p77">
            <a:extLst>
              <a:ext uri="{FF2B5EF4-FFF2-40B4-BE49-F238E27FC236}">
                <a16:creationId xmlns:a16="http://schemas.microsoft.com/office/drawing/2014/main" id="{55AA8F52-D128-824C-903D-960AFD210353}"/>
              </a:ext>
            </a:extLst>
          </p:cNvPr>
          <p:cNvSpPr txBox="1">
            <a:spLocks/>
          </p:cNvSpPr>
          <p:nvPr/>
        </p:nvSpPr>
        <p:spPr>
          <a:xfrm>
            <a:off x="415600" y="1200867"/>
            <a:ext cx="11360800" cy="3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常用選擇有：</a:t>
            </a:r>
            <a:endParaRPr kumimoji="0" lang="en-US" altLang="zh-TW" sz="32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None/>
              <a:tabLst/>
              <a:defRPr/>
            </a:pP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en-US" altLang="zh-TW" sz="2400" kern="0" dirty="0">
                <a:solidFill>
                  <a:srgbClr val="595959"/>
                </a:solidFill>
              </a:rPr>
              <a:t>SGD (Stochastic Gradient Descent)</a:t>
            </a:r>
            <a:endParaRPr lang="en-US" sz="2400" kern="0" dirty="0">
              <a:solidFill>
                <a:srgbClr val="595959"/>
              </a:solidFill>
            </a:endParaRP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en-US" altLang="zh-TW" sz="2400" kern="0" dirty="0" err="1">
                <a:solidFill>
                  <a:srgbClr val="595959"/>
                </a:solidFill>
              </a:rPr>
              <a:t>Adagrad</a:t>
            </a:r>
            <a:r>
              <a:rPr lang="en-US" altLang="zh-TW" sz="2400" kern="0" dirty="0">
                <a:solidFill>
                  <a:srgbClr val="595959"/>
                </a:solidFill>
              </a:rPr>
              <a:t> (Adaptive Learning Rate)</a:t>
            </a:r>
            <a:endParaRPr lang="en-US" sz="2400" kern="0" dirty="0">
              <a:solidFill>
                <a:srgbClr val="595959"/>
              </a:solidFill>
            </a:endParaRP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en-US" altLang="zh-TW" sz="2400" kern="0" dirty="0">
                <a:solidFill>
                  <a:srgbClr val="595959"/>
                </a:solidFill>
              </a:rPr>
              <a:t>RMSprop (Similar with </a:t>
            </a:r>
            <a:r>
              <a:rPr lang="en-US" altLang="zh-TW" sz="2400" kern="0" dirty="0" err="1">
                <a:solidFill>
                  <a:srgbClr val="595959"/>
                </a:solidFill>
              </a:rPr>
              <a:t>Adagrad</a:t>
            </a:r>
            <a:r>
              <a:rPr lang="en-US" altLang="zh-TW" sz="2400" kern="0" dirty="0">
                <a:solidFill>
                  <a:srgbClr val="595959"/>
                </a:solidFill>
              </a:rPr>
              <a:t>)</a:t>
            </a:r>
            <a:endParaRPr lang="en-US" sz="2400" kern="0" dirty="0">
              <a:solidFill>
                <a:srgbClr val="595959"/>
              </a:solidFill>
            </a:endParaRPr>
          </a:p>
          <a:p>
            <a:pPr lvl="1" indent="-507987" defTabSz="914400">
              <a:spcBef>
                <a:spcPts val="0"/>
              </a:spcBef>
              <a:buClr>
                <a:schemeClr val="accent2">
                  <a:lumMod val="75000"/>
                </a:schemeClr>
              </a:buClr>
              <a:buSzPts val="2400"/>
            </a:pPr>
            <a:r>
              <a:rPr lang="en-US" altLang="zh-TW" sz="2400" kern="0" dirty="0">
                <a:solidFill>
                  <a:srgbClr val="595959"/>
                </a:solidFill>
              </a:rPr>
              <a:t>Adam (Similar with RMSprop + Momentum)</a:t>
            </a:r>
            <a:endParaRPr lang="en-US" sz="2400" kern="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17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DNN </a:t>
            </a:r>
            <a:r>
              <a:rPr lang="en-US" altLang="zh-CN" sz="2800" dirty="0"/>
              <a:t>(</a:t>
            </a:r>
            <a:r>
              <a:rPr lang="zh-TW" altLang="en-US" sz="2800" dirty="0"/>
              <a:t>分類器</a:t>
            </a:r>
            <a:r>
              <a:rPr lang="en-US" altLang="zh-TW" sz="2800" dirty="0"/>
              <a:t>)</a:t>
            </a:r>
            <a:endParaRPr lang="zh-CN" altLang="en-US" sz="3200" dirty="0"/>
          </a:p>
          <a:p>
            <a:r>
              <a:rPr lang="zh-CN" altLang="en-US" sz="3600" dirty="0"/>
              <a:t>程式實作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52868-0F81-7B4A-8CD2-850BB96BEA84}"/>
              </a:ext>
            </a:extLst>
          </p:cNvPr>
          <p:cNvSpPr/>
          <p:nvPr/>
        </p:nvSpPr>
        <p:spPr>
          <a:xfrm>
            <a:off x="2454285" y="1425984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0" cap="none" spc="5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試著用 </a:t>
            </a:r>
            <a:r>
              <a:rPr kumimoji="0" lang="en-US" altLang="zh-TW" sz="5400" b="0" i="0" u="none" strike="noStrike" kern="0" cap="none" spc="5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DNN</a:t>
            </a:r>
            <a:r>
              <a:rPr kumimoji="0" lang="zh-TW" altLang="en-US" sz="5400" b="0" i="0" u="none" strike="noStrike" kern="0" cap="none" spc="5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 訓練</a:t>
            </a:r>
            <a:endParaRPr kumimoji="0" lang="en-US" altLang="zh-TW" sz="5400" b="0" i="0" u="none" strike="noStrike" kern="0" cap="none" spc="50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Calibri"/>
              <a:ea typeface="微软雅黑"/>
              <a:cs typeface="Calibri"/>
              <a:sym typeface="Calibri"/>
            </a:endParaRPr>
          </a:p>
          <a:p>
            <a:pPr lvl="0" defTabSz="914400">
              <a:defRPr/>
            </a:pPr>
            <a:r>
              <a:rPr kumimoji="0" lang="en-US" altLang="zh-TW" sz="3200" b="0" i="0" u="none" strike="noStrike" kern="0" cap="none" spc="10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Calibri"/>
                <a:sym typeface="Calibri"/>
              </a:rPr>
              <a:t>Example : </a:t>
            </a:r>
            <a:r>
              <a:rPr lang="en-US" altLang="zh-TW" sz="3200" kern="0" spc="500" dirty="0">
                <a:solidFill>
                  <a:srgbClr val="F2ECE1">
                    <a:lumMod val="25000"/>
                  </a:srgbClr>
                </a:solidFill>
                <a:latin typeface="Calibri"/>
                <a:cs typeface="Calibri"/>
                <a:sym typeface="Calibri"/>
              </a:rPr>
              <a:t>MNIST</a:t>
            </a:r>
            <a:r>
              <a:rPr lang="zh-TW" altLang="en-US" sz="3200" kern="0" spc="500" dirty="0">
                <a:solidFill>
                  <a:srgbClr val="F2ECE1">
                    <a:lumMod val="25000"/>
                  </a:srgbClr>
                </a:solidFill>
                <a:latin typeface="Calibri"/>
                <a:cs typeface="Calibri"/>
                <a:sym typeface="Calibri"/>
              </a:rPr>
              <a:t>手寫數字辨識</a:t>
            </a:r>
            <a:endParaRPr kumimoji="0" lang="en-TW" sz="2400" b="0" i="0" u="none" strike="noStrike" kern="0" cap="none" spc="50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E6FA8-F0D6-3340-B0C5-8C03DC967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817" y="2872936"/>
            <a:ext cx="3706210" cy="18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CCC593-B37F-5B43-A97A-577D8CC577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MNIST</a:t>
            </a:r>
            <a:r>
              <a:rPr lang="zh-TW" altLang="en-US" dirty="0"/>
              <a:t> 數據庫</a:t>
            </a:r>
            <a:endParaRPr lang="en-TW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5044D36-53FB-DF4D-A6F3-70E877157E9E}"/>
              </a:ext>
            </a:extLst>
          </p:cNvPr>
          <p:cNvSpPr txBox="1">
            <a:spLocks/>
          </p:cNvSpPr>
          <p:nvPr/>
        </p:nvSpPr>
        <p:spPr>
          <a:xfrm>
            <a:off x="311700" y="1029225"/>
            <a:ext cx="11173164" cy="3416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MNIST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數據庫是一個手寫數字的大型數據庫，是由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Yann </a:t>
            </a:r>
            <a:r>
              <a:rPr lang="en-US" altLang="zh-TW" sz="2000" kern="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LeCun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所蒐集，這位大神同時也是</a:t>
            </a:r>
            <a:r>
              <a:rPr lang="en-US" sz="2000" kern="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Convulution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000" kern="0" dirty="0" err="1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Nueral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 Networks(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卷積神經網絡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)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的創始人，因此享有</a:t>
            </a:r>
            <a:r>
              <a:rPr lang="zh-TW" altLang="en-US" sz="2000" b="1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卷積網路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之父的美稱。</a:t>
            </a:r>
            <a:endParaRPr lang="en-US" altLang="zh-TW" sz="2000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MNIST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資料集是由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60,000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筆訓練資料、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10,000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筆測試資料所組成。</a:t>
            </a:r>
            <a:endParaRPr lang="en-US" altLang="zh-TW" sz="2000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MNIST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資料集裡的每一筆資料皆由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images(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數字的影像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)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與</a:t>
            </a:r>
            <a:r>
              <a:rPr 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labels(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答案</a:t>
            </a:r>
            <a:r>
              <a:rPr lang="en-US" altLang="zh-TW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)</a:t>
            </a:r>
            <a:r>
              <a:rPr lang="zh-TW" altLang="en-US" sz="2000" kern="0" dirty="0">
                <a:solidFill>
                  <a:srgbClr val="595959"/>
                </a:solidFill>
                <a:latin typeface="Calibri"/>
                <a:cs typeface="Calibri"/>
                <a:sym typeface="Calibri"/>
              </a:rPr>
              <a:t>所組成</a:t>
            </a:r>
            <a:endParaRPr lang="en-US" sz="2000" kern="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FAAC6-B68B-E14C-AC41-47CDD8B1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506" y="3862456"/>
            <a:ext cx="3706210" cy="1820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78117-0682-2849-98FF-6C92B48C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884" y="3862456"/>
            <a:ext cx="1899146" cy="18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70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D6CF89FF-F77F-B543-8A51-F249B938B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29 學習目標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F626F8A-9496-AB41-A8BD-77F45D166C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8C959698-FB9A-554F-AF35-827328C24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70347"/>
            <a:ext cx="3556000" cy="341632"/>
          </a:xfrm>
        </p:spPr>
        <p:txBody>
          <a:bodyPr/>
          <a:lstStyle/>
          <a:p>
            <a:r>
              <a:rPr lang="en-TW" sz="1800" dirty="0"/>
              <a:t>深度神經網路</a:t>
            </a:r>
            <a:r>
              <a:rPr lang="zh-TW" altLang="en-US" sz="1800" dirty="0"/>
              <a:t> </a:t>
            </a:r>
            <a:r>
              <a:rPr lang="en-TW" sz="1800" dirty="0"/>
              <a:t>DNN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56ED4DB-6EBA-3648-A432-F00A0B5FDE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67576"/>
            <a:ext cx="4474107" cy="290657"/>
          </a:xfrm>
        </p:spPr>
        <p:txBody>
          <a:bodyPr/>
          <a:lstStyle/>
          <a:p>
            <a:r>
              <a:rPr lang="zh-TW" altLang="en-US" sz="1100" dirty="0"/>
              <a:t>揭開神秘的黑盒子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A40C6D45-A943-1E40-BACC-1C39F15C8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2355EA-5D2A-034A-B2B5-BC803C68FAD9}"/>
              </a:ext>
            </a:extLst>
          </p:cNvPr>
          <p:cNvSpPr txBox="1">
            <a:spLocks/>
          </p:cNvSpPr>
          <p:nvPr/>
        </p:nvSpPr>
        <p:spPr>
          <a:xfrm>
            <a:off x="1416990" y="2953099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/>
              <a:t>六步驟建立深度學習模型</a:t>
            </a:r>
            <a:endParaRPr lang="en-TW" sz="1800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5E941CEB-12BD-3E45-8352-5A518407A70A}"/>
              </a:ext>
            </a:extLst>
          </p:cNvPr>
          <p:cNvSpPr txBox="1">
            <a:spLocks/>
          </p:cNvSpPr>
          <p:nvPr/>
        </p:nvSpPr>
        <p:spPr>
          <a:xfrm>
            <a:off x="1416989" y="3250328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如何選擇隱藏層、激發函數、損失函數以及優化器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5B534CBD-AF00-164E-B9CC-9E485940F664}"/>
              </a:ext>
            </a:extLst>
          </p:cNvPr>
          <p:cNvSpPr txBox="1">
            <a:spLocks/>
          </p:cNvSpPr>
          <p:nvPr/>
        </p:nvSpPr>
        <p:spPr>
          <a:xfrm>
            <a:off x="310121" y="411296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dirty="0"/>
              <a:t>0</a:t>
            </a:r>
            <a:r>
              <a:rPr lang="en-US" dirty="0"/>
              <a:t>3</a:t>
            </a:r>
            <a:endParaRPr lang="en-TW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6741D5D7-62D6-E346-9A6D-6D1FB8182679}"/>
              </a:ext>
            </a:extLst>
          </p:cNvPr>
          <p:cNvSpPr txBox="1">
            <a:spLocks/>
          </p:cNvSpPr>
          <p:nvPr/>
        </p:nvSpPr>
        <p:spPr>
          <a:xfrm>
            <a:off x="1416990" y="4265124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實作 DNN</a:t>
            </a:r>
            <a:r>
              <a:rPr lang="en-US" altLang="zh-TW" sz="1800" dirty="0"/>
              <a:t> </a:t>
            </a:r>
            <a:r>
              <a:rPr lang="en-TW" sz="1800" dirty="0"/>
              <a:t>分類器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0C98B5C0-8979-954C-B316-1AAAAFE329E6}"/>
              </a:ext>
            </a:extLst>
          </p:cNvPr>
          <p:cNvSpPr txBox="1">
            <a:spLocks/>
          </p:cNvSpPr>
          <p:nvPr/>
        </p:nvSpPr>
        <p:spPr>
          <a:xfrm>
            <a:off x="1416989" y="4562353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100" dirty="0"/>
              <a:t>使用</a:t>
            </a:r>
            <a:r>
              <a:rPr lang="en-US" altLang="zh-TW" sz="1100" dirty="0"/>
              <a:t>DNN</a:t>
            </a:r>
            <a:r>
              <a:rPr lang="zh-TW" altLang="en-US" sz="1100" dirty="0"/>
              <a:t>訓練一個手寫數字辨識分類器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DNN </a:t>
            </a:r>
            <a:r>
              <a:rPr lang="en-US" altLang="zh-CN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748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E05664-71C7-A941-9855-C15D980F8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神經網絡 </a:t>
            </a:r>
            <a:r>
              <a:rPr lang="en-US" altLang="zh-TW" dirty="0"/>
              <a:t>(Neural Network)</a:t>
            </a:r>
            <a:endParaRPr lang="en-TW" dirty="0"/>
          </a:p>
        </p:txBody>
      </p:sp>
      <p:sp>
        <p:nvSpPr>
          <p:cNvPr id="14" name="Google Shape;295;p44">
            <a:extLst>
              <a:ext uri="{FF2B5EF4-FFF2-40B4-BE49-F238E27FC236}">
                <a16:creationId xmlns:a16="http://schemas.microsoft.com/office/drawing/2014/main" id="{A6489AFE-9D12-7F41-B10B-DC19F1894295}"/>
              </a:ext>
            </a:extLst>
          </p:cNvPr>
          <p:cNvSpPr txBox="1">
            <a:spLocks/>
          </p:cNvSpPr>
          <p:nvPr/>
        </p:nvSpPr>
        <p:spPr>
          <a:xfrm>
            <a:off x="642009" y="1111954"/>
            <a:ext cx="85206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ts val="2800"/>
              <a:buFont typeface="Calibri"/>
              <a:buChar char="●"/>
              <a:tabLst/>
              <a:defRPr/>
            </a:pPr>
            <a:r>
              <a:rPr lang="zh-TW" altLang="en-US" sz="2400" kern="0" dirty="0">
                <a:solidFill>
                  <a:srgbClr val="595959"/>
                </a:solidFill>
              </a:rPr>
              <a:t>電腦的神經網路是一種模仿生物神經網路</a:t>
            </a:r>
            <a:endParaRPr lang="en-US" altLang="zh-TW" sz="2400" kern="0" dirty="0">
              <a:solidFill>
                <a:srgbClr val="595959"/>
              </a:solidFill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>
                  <a:lumMod val="50000"/>
                </a:schemeClr>
              </a:buClr>
              <a:buSzPts val="2800"/>
              <a:buFont typeface="Calibri"/>
              <a:buChar char="●"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由許多層的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neuron 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互相連結而形成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neural network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ECC1A22-C6FE-6244-96E9-FB27DEA78596}"/>
              </a:ext>
            </a:extLst>
          </p:cNvPr>
          <p:cNvSpPr/>
          <p:nvPr/>
        </p:nvSpPr>
        <p:spPr>
          <a:xfrm>
            <a:off x="2098894" y="3042304"/>
            <a:ext cx="1622065" cy="413468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938040-318B-C340-AE59-7FEA4180E071}"/>
              </a:ext>
            </a:extLst>
          </p:cNvPr>
          <p:cNvSpPr/>
          <p:nvPr/>
        </p:nvSpPr>
        <p:spPr>
          <a:xfrm>
            <a:off x="2139201" y="3074630"/>
            <a:ext cx="1483098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67" dirty="0">
                <a:solidFill>
                  <a:schemeClr val="bg1"/>
                </a:solidFill>
              </a:rPr>
              <a:t>Input Raw Data</a:t>
            </a:r>
            <a:endParaRPr lang="en-US" sz="1467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3B897C-EA45-0048-9379-21F47EAE0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53" y="3699121"/>
            <a:ext cx="1165773" cy="16989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B9DC1C-73AE-CF46-91FA-73816717792D}"/>
              </a:ext>
            </a:extLst>
          </p:cNvPr>
          <p:cNvCxnSpPr/>
          <p:nvPr/>
        </p:nvCxnSpPr>
        <p:spPr>
          <a:xfrm>
            <a:off x="3383367" y="4381303"/>
            <a:ext cx="614900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DBC0405-843D-C14B-92B6-B044E55839BE}"/>
              </a:ext>
            </a:extLst>
          </p:cNvPr>
          <p:cNvSpPr/>
          <p:nvPr/>
        </p:nvSpPr>
        <p:spPr>
          <a:xfrm>
            <a:off x="4986370" y="5275788"/>
            <a:ext cx="18966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Deep Neural Network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F52F044-D9AA-464E-AB13-85889981F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250" y="3817411"/>
            <a:ext cx="1297407" cy="125374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719FE74-B20A-974F-942E-366924F63236}"/>
              </a:ext>
            </a:extLst>
          </p:cNvPr>
          <p:cNvCxnSpPr/>
          <p:nvPr/>
        </p:nvCxnSpPr>
        <p:spPr>
          <a:xfrm>
            <a:off x="8008199" y="4381303"/>
            <a:ext cx="614900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EA4D0E-5C1F-014B-ADEA-CFC96E371A2F}"/>
              </a:ext>
            </a:extLst>
          </p:cNvPr>
          <p:cNvSpPr/>
          <p:nvPr/>
        </p:nvSpPr>
        <p:spPr>
          <a:xfrm>
            <a:off x="9190574" y="3074632"/>
            <a:ext cx="848649" cy="413468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70F0CC-7FC6-6A49-84E8-9710A60F6464}"/>
              </a:ext>
            </a:extLst>
          </p:cNvPr>
          <p:cNvSpPr/>
          <p:nvPr/>
        </p:nvSpPr>
        <p:spPr>
          <a:xfrm>
            <a:off x="9230882" y="3106958"/>
            <a:ext cx="748923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67" dirty="0">
                <a:solidFill>
                  <a:schemeClr val="bg1"/>
                </a:solidFill>
              </a:rPr>
              <a:t>Output</a:t>
            </a:r>
            <a:endParaRPr lang="en-US" sz="1467" dirty="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ADCE51-68E6-2C4C-9498-7995671B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780" y="3282777"/>
            <a:ext cx="3644020" cy="18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8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77C746-2093-1E47-A241-D49C8F75B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神秘的黑盒子？</a:t>
            </a:r>
            <a:endParaRPr lang="en-TW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228564-26B8-CA41-A6FA-8403D553B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950" y="3076061"/>
            <a:ext cx="5050100" cy="2550556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9E5983A-FA72-D546-8769-B0E915757B48}"/>
              </a:ext>
            </a:extLst>
          </p:cNvPr>
          <p:cNvSpPr/>
          <p:nvPr/>
        </p:nvSpPr>
        <p:spPr>
          <a:xfrm>
            <a:off x="1496390" y="1406826"/>
            <a:ext cx="1200735" cy="541287"/>
          </a:xfrm>
          <a:prstGeom prst="roundRect">
            <a:avLst/>
          </a:prstGeom>
          <a:solidFill>
            <a:srgbClr val="0097A7">
              <a:lumMod val="20000"/>
              <a:lumOff val="80000"/>
              <a:alpha val="5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397CDC-E8E9-7A41-A1FC-D15EB7480832}"/>
              </a:ext>
            </a:extLst>
          </p:cNvPr>
          <p:cNvSpPr/>
          <p:nvPr/>
        </p:nvSpPr>
        <p:spPr>
          <a:xfrm>
            <a:off x="1605889" y="1472285"/>
            <a:ext cx="964367" cy="475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CN" altLang="en-US" sz="2489" b="1" kern="0" dirty="0">
                <a:solidFill>
                  <a:srgbClr val="000000">
                    <a:lumMod val="65000"/>
                    <a:lumOff val="35000"/>
                  </a:srgbClr>
                </a:solidFill>
                <a:cs typeface="Arial"/>
                <a:sym typeface="Arial"/>
              </a:rPr>
              <a:t>輸入</a:t>
            </a:r>
            <a:endParaRPr lang="en-US" sz="2489" b="1" kern="0" dirty="0">
              <a:solidFill>
                <a:srgbClr val="000000">
                  <a:lumMod val="65000"/>
                  <a:lumOff val="35000"/>
                </a:srgbClr>
              </a:solidFill>
              <a:cs typeface="Arial"/>
              <a:sym typeface="Arial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2B25768-0715-D443-89FD-3BBA895B7D7E}"/>
              </a:ext>
            </a:extLst>
          </p:cNvPr>
          <p:cNvSpPr/>
          <p:nvPr/>
        </p:nvSpPr>
        <p:spPr>
          <a:xfrm>
            <a:off x="5523419" y="1406829"/>
            <a:ext cx="1200735" cy="541287"/>
          </a:xfrm>
          <a:prstGeom prst="roundRect">
            <a:avLst/>
          </a:prstGeom>
          <a:solidFill>
            <a:srgbClr val="EEFF41">
              <a:lumMod val="40000"/>
              <a:lumOff val="60000"/>
              <a:alpha val="5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51DF3-428D-CA4C-A646-8BACB89A6190}"/>
              </a:ext>
            </a:extLst>
          </p:cNvPr>
          <p:cNvSpPr/>
          <p:nvPr/>
        </p:nvSpPr>
        <p:spPr>
          <a:xfrm>
            <a:off x="5684670" y="1472286"/>
            <a:ext cx="822661" cy="475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CN" altLang="en-US" sz="2489" b="1" kern="0" dirty="0">
                <a:solidFill>
                  <a:srgbClr val="000000">
                    <a:lumMod val="65000"/>
                    <a:lumOff val="35000"/>
                  </a:srgbClr>
                </a:solidFill>
                <a:cs typeface="Arial"/>
                <a:sym typeface="Arial"/>
              </a:rPr>
              <a:t>加工</a:t>
            </a:r>
            <a:endParaRPr lang="en-US" sz="2489" b="1" kern="0" dirty="0">
              <a:solidFill>
                <a:srgbClr val="000000">
                  <a:lumMod val="65000"/>
                  <a:lumOff val="35000"/>
                </a:srgbClr>
              </a:solidFill>
              <a:cs typeface="Arial"/>
              <a:sym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57AE551-904E-7244-B198-12102F6FCB0E}"/>
              </a:ext>
            </a:extLst>
          </p:cNvPr>
          <p:cNvSpPr/>
          <p:nvPr/>
        </p:nvSpPr>
        <p:spPr>
          <a:xfrm>
            <a:off x="9514663" y="1399721"/>
            <a:ext cx="1200735" cy="541287"/>
          </a:xfrm>
          <a:prstGeom prst="roundRect">
            <a:avLst/>
          </a:prstGeom>
          <a:solidFill>
            <a:srgbClr val="0097A7">
              <a:lumMod val="20000"/>
              <a:lumOff val="80000"/>
              <a:alpha val="5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8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BDADF-D41D-E142-A745-C4C4D9564AAE}"/>
              </a:ext>
            </a:extLst>
          </p:cNvPr>
          <p:cNvSpPr/>
          <p:nvPr/>
        </p:nvSpPr>
        <p:spPr>
          <a:xfrm>
            <a:off x="9624162" y="1465180"/>
            <a:ext cx="964367" cy="475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CN" altLang="en-US" sz="2489" b="1" kern="0" dirty="0">
                <a:solidFill>
                  <a:srgbClr val="000000">
                    <a:lumMod val="65000"/>
                    <a:lumOff val="35000"/>
                  </a:srgbClr>
                </a:solidFill>
                <a:cs typeface="Arial"/>
                <a:sym typeface="Arial"/>
              </a:rPr>
              <a:t>輸出</a:t>
            </a:r>
            <a:endParaRPr lang="en-US" sz="2489" b="1" kern="0" dirty="0">
              <a:solidFill>
                <a:srgbClr val="000000">
                  <a:lumMod val="65000"/>
                  <a:lumOff val="35000"/>
                </a:srgbClr>
              </a:solidFill>
              <a:cs typeface="Arial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FFF327-0206-EA48-BEC2-4C26F5B86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67" b="90000" l="10000" r="90000">
                        <a14:foregroundMark x1="50313" y1="9167" x2="50313" y2="9167"/>
                      </a14:backgroundRemoval>
                    </a14:imgEffect>
                  </a14:imgLayer>
                </a14:imgProps>
              </a:ext>
            </a:extLst>
          </a:blip>
          <a:srcRect l="17332" r="14159" b="6015"/>
          <a:stretch/>
        </p:blipFill>
        <p:spPr>
          <a:xfrm>
            <a:off x="4374435" y="2670717"/>
            <a:ext cx="3417491" cy="3516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B95D5D-19DB-0A45-ABC1-54CDB31189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778" b="84000" l="8000" r="92000">
                        <a14:foregroundMark x1="28000" y1="14222" x2="28000" y2="14222"/>
                        <a14:foregroundMark x1="8444" y1="25333" x2="8444" y2="25333"/>
                        <a14:foregroundMark x1="88889" y1="29778" x2="88889" y2="29778"/>
                        <a14:foregroundMark x1="92000" y1="28000" x2="92000" y2="28000"/>
                        <a14:foregroundMark x1="53778" y1="84000" x2="53778" y2="84000"/>
                      </a14:backgroundRemoval>
                    </a14:imgEffect>
                  </a14:imgLayer>
                </a14:imgProps>
              </a:ext>
            </a:extLst>
          </a:blip>
          <a:srcRect l="3200" t="8767" r="3200" b="10613"/>
          <a:stretch/>
        </p:blipFill>
        <p:spPr>
          <a:xfrm>
            <a:off x="4886497" y="3419501"/>
            <a:ext cx="2565304" cy="2209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608F0B-EB79-584A-928C-B01FC617A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6397" y="3279731"/>
            <a:ext cx="1637264" cy="16372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AAE228-943A-4841-A871-8641E6EA93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8339" y="3253837"/>
            <a:ext cx="1626904" cy="162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2E3370-EDEA-6D42-A3EF-23AEFA6ED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Activation Function</a:t>
            </a:r>
            <a:endParaRPr lang="en-TW" dirty="0"/>
          </a:p>
        </p:txBody>
      </p:sp>
      <p:pic>
        <p:nvPicPr>
          <p:cNvPr id="3" name="Picture 2" descr="Activation function input and output in neural networks">
            <a:extLst>
              <a:ext uri="{FF2B5EF4-FFF2-40B4-BE49-F238E27FC236}">
                <a16:creationId xmlns:a16="http://schemas.microsoft.com/office/drawing/2014/main" id="{20E28B19-0B15-A54E-BBD0-62E37C2FC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89" y="1281814"/>
            <a:ext cx="10930021" cy="429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4">
            <a:extLst>
              <a:ext uri="{FF2B5EF4-FFF2-40B4-BE49-F238E27FC236}">
                <a16:creationId xmlns:a16="http://schemas.microsoft.com/office/drawing/2014/main" id="{DD109371-08CE-CD49-BB5F-CA0E468E6D20}"/>
              </a:ext>
            </a:extLst>
          </p:cNvPr>
          <p:cNvSpPr/>
          <p:nvPr/>
        </p:nvSpPr>
        <p:spPr>
          <a:xfrm>
            <a:off x="177105" y="6021666"/>
            <a:ext cx="101315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Ref: https://</a:t>
            </a:r>
            <a:r>
              <a:rPr lang="en-US" altLang="zh-TW" sz="1100" dirty="0" err="1"/>
              <a:t>missinglink.ai</a:t>
            </a:r>
            <a:r>
              <a:rPr lang="en-US" altLang="zh-TW" sz="1100" dirty="0"/>
              <a:t>/guides/neural-network-concepts/7-types-neural-network-activation-functions-right/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1930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A13CA-6DF3-1F4A-9724-9ABD9102C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單層感知器</a:t>
            </a:r>
          </a:p>
        </p:txBody>
      </p:sp>
      <p:sp>
        <p:nvSpPr>
          <p:cNvPr id="3" name="Google Shape;302;p45">
            <a:extLst>
              <a:ext uri="{FF2B5EF4-FFF2-40B4-BE49-F238E27FC236}">
                <a16:creationId xmlns:a16="http://schemas.microsoft.com/office/drawing/2014/main" id="{2DB80294-E3D8-D345-9B87-D19E7BD6832D}"/>
              </a:ext>
            </a:extLst>
          </p:cNvPr>
          <p:cNvSpPr/>
          <p:nvPr/>
        </p:nvSpPr>
        <p:spPr>
          <a:xfrm>
            <a:off x="3568600" y="2126792"/>
            <a:ext cx="3974537" cy="228215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0000" tIns="62400" rIns="120000" bIns="62400" anchor="t" anchorCtr="0">
            <a:noAutofit/>
          </a:bodyPr>
          <a:lstStyle/>
          <a:p>
            <a:pPr>
              <a:buSzPts val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303;p45">
            <a:extLst>
              <a:ext uri="{FF2B5EF4-FFF2-40B4-BE49-F238E27FC236}">
                <a16:creationId xmlns:a16="http://schemas.microsoft.com/office/drawing/2014/main" id="{09F5E9C7-51B4-2F47-9AB2-699284F6E7F9}"/>
              </a:ext>
            </a:extLst>
          </p:cNvPr>
          <p:cNvSpPr txBox="1"/>
          <p:nvPr/>
        </p:nvSpPr>
        <p:spPr>
          <a:xfrm>
            <a:off x="225858" y="1097407"/>
            <a:ext cx="1179999" cy="3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1">
            <a:noAutofit/>
          </a:bodyPr>
          <a:lstStyle/>
          <a:p>
            <a:pPr>
              <a:buSzPts val="1800"/>
            </a:pPr>
            <a:r>
              <a:rPr lang="en-US" altLang="zh-TW" sz="2400" b="1">
                <a:latin typeface="Corbel"/>
                <a:ea typeface="Corbel"/>
                <a:cs typeface="Corbel"/>
                <a:sym typeface="Corbel"/>
              </a:rPr>
              <a:t>Input</a:t>
            </a:r>
            <a:endParaRPr sz="2400"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" name="Google Shape;304;p45">
            <a:extLst>
              <a:ext uri="{FF2B5EF4-FFF2-40B4-BE49-F238E27FC236}">
                <a16:creationId xmlns:a16="http://schemas.microsoft.com/office/drawing/2014/main" id="{6AE2CF19-FD35-3A49-88F0-3C06428F319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81113" y="1625869"/>
            <a:ext cx="3046068" cy="15985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" name="Google Shape;307;p45">
            <a:extLst>
              <a:ext uri="{FF2B5EF4-FFF2-40B4-BE49-F238E27FC236}">
                <a16:creationId xmlns:a16="http://schemas.microsoft.com/office/drawing/2014/main" id="{B05D06A9-317D-DC42-A097-6277AF3C544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76596" y="3224382"/>
            <a:ext cx="3050585" cy="16546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311;p45">
            <a:extLst>
              <a:ext uri="{FF2B5EF4-FFF2-40B4-BE49-F238E27FC236}">
                <a16:creationId xmlns:a16="http://schemas.microsoft.com/office/drawing/2014/main" id="{56A2E098-D144-394E-835E-7F7048BF2828}"/>
              </a:ext>
            </a:extLst>
          </p:cNvPr>
          <p:cNvSpPr txBox="1"/>
          <p:nvPr/>
        </p:nvSpPr>
        <p:spPr>
          <a:xfrm>
            <a:off x="2418608" y="5034819"/>
            <a:ext cx="5407600" cy="5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SzPts val="2400"/>
            </a:pPr>
            <a:r>
              <a:rPr lang="en-US" altLang="zh-TW" sz="3200">
                <a:latin typeface="Consolas"/>
                <a:ea typeface="Consolas"/>
                <a:cs typeface="Consolas"/>
                <a:sym typeface="Consolas"/>
              </a:rPr>
              <a:t>z = w</a:t>
            </a:r>
            <a:r>
              <a:rPr lang="en-US" altLang="zh-TW" sz="3200" baseline="-25000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altLang="zh-TW" sz="3200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altLang="zh-TW" sz="3200" baseline="-25000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altLang="zh-TW" sz="3200">
                <a:latin typeface="Consolas"/>
                <a:ea typeface="Consolas"/>
                <a:cs typeface="Consolas"/>
                <a:sym typeface="Consolas"/>
              </a:rPr>
              <a:t>+w</a:t>
            </a:r>
            <a:r>
              <a:rPr lang="en-US" altLang="zh-TW" sz="3200" baseline="-250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altLang="zh-TW" sz="3200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altLang="zh-TW" sz="3200" baseline="-250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altLang="zh-TW" sz="3200">
                <a:latin typeface="Consolas"/>
                <a:ea typeface="Consolas"/>
                <a:cs typeface="Consolas"/>
                <a:sym typeface="Consolas"/>
              </a:rPr>
              <a:t>+……+w</a:t>
            </a:r>
            <a:r>
              <a:rPr lang="en-US" altLang="zh-TW" sz="3200" baseline="-25000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altLang="zh-TW" sz="3200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altLang="zh-TW" sz="3200" baseline="-25000"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altLang="zh-TW" sz="3200">
                <a:latin typeface="Consolas"/>
                <a:ea typeface="Consolas"/>
                <a:cs typeface="Consolas"/>
                <a:sym typeface="Consolas"/>
              </a:rPr>
              <a:t>+b</a:t>
            </a:r>
            <a:endParaRPr sz="3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Google Shape;312;p45">
            <a:extLst>
              <a:ext uri="{FF2B5EF4-FFF2-40B4-BE49-F238E27FC236}">
                <a16:creationId xmlns:a16="http://schemas.microsoft.com/office/drawing/2014/main" id="{B110DAA1-BF17-2544-9A80-17DAA018BD2E}"/>
              </a:ext>
            </a:extLst>
          </p:cNvPr>
          <p:cNvSpPr txBox="1"/>
          <p:nvPr/>
        </p:nvSpPr>
        <p:spPr>
          <a:xfrm>
            <a:off x="8214487" y="3070855"/>
            <a:ext cx="788583" cy="49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1">
            <a:noAutofit/>
          </a:bodyPr>
          <a:lstStyle/>
          <a:p>
            <a:pPr>
              <a:buSzPts val="2400"/>
            </a:pPr>
            <a:r>
              <a:rPr lang="zh-TW" altLang="en-US" sz="3200">
                <a:latin typeface="Consolas"/>
                <a:ea typeface="Consolas"/>
                <a:cs typeface="Consolas"/>
                <a:sym typeface="Consolas"/>
              </a:rPr>
              <a:t>̂</a:t>
            </a:r>
            <a:r>
              <a:rPr lang="en-US" altLang="zh-TW" sz="32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32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" name="Google Shape;313;p45">
            <a:extLst>
              <a:ext uri="{FF2B5EF4-FFF2-40B4-BE49-F238E27FC236}">
                <a16:creationId xmlns:a16="http://schemas.microsoft.com/office/drawing/2014/main" id="{E05655FA-3D75-F74A-AEED-AE696787963F}"/>
              </a:ext>
            </a:extLst>
          </p:cNvPr>
          <p:cNvGrpSpPr/>
          <p:nvPr/>
        </p:nvGrpSpPr>
        <p:grpSpPr>
          <a:xfrm>
            <a:off x="2202106" y="1542186"/>
            <a:ext cx="810372" cy="3460292"/>
            <a:chOff x="2520634" y="2533606"/>
            <a:chExt cx="591916" cy="2801100"/>
          </a:xfrm>
        </p:grpSpPr>
        <p:sp>
          <p:nvSpPr>
            <p:cNvPr id="14" name="Google Shape;314;p45">
              <a:extLst>
                <a:ext uri="{FF2B5EF4-FFF2-40B4-BE49-F238E27FC236}">
                  <a16:creationId xmlns:a16="http://schemas.microsoft.com/office/drawing/2014/main" id="{A16DB353-6BAC-0542-8914-BD0DF900066C}"/>
                </a:ext>
              </a:extLst>
            </p:cNvPr>
            <p:cNvSpPr/>
            <p:nvPr/>
          </p:nvSpPr>
          <p:spPr>
            <a:xfrm>
              <a:off x="2529326" y="2533606"/>
              <a:ext cx="446400" cy="2801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0000" tIns="62400" rIns="120000" bIns="62400" anchor="t" anchorCtr="0">
              <a:noAutofit/>
            </a:bodyPr>
            <a:lstStyle/>
            <a:p>
              <a:pPr>
                <a:buSzPts val="1800"/>
              </a:pPr>
              <a:endParaRPr sz="24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15;p45">
              <a:extLst>
                <a:ext uri="{FF2B5EF4-FFF2-40B4-BE49-F238E27FC236}">
                  <a16:creationId xmlns:a16="http://schemas.microsoft.com/office/drawing/2014/main" id="{8CD0CECA-67A6-8B40-8B6B-5B803C299594}"/>
                </a:ext>
              </a:extLst>
            </p:cNvPr>
            <p:cNvSpPr txBox="1"/>
            <p:nvPr/>
          </p:nvSpPr>
          <p:spPr>
            <a:xfrm>
              <a:off x="2536550" y="4824633"/>
              <a:ext cx="576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1">
              <a:noAutofit/>
            </a:bodyPr>
            <a:lstStyle/>
            <a:p>
              <a:pPr>
                <a:buSzPts val="2000"/>
              </a:pPr>
              <a:r>
                <a:rPr lang="en-US" altLang="zh-TW" sz="2667"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2667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" name="Google Shape;316;p45">
              <a:extLst>
                <a:ext uri="{FF2B5EF4-FFF2-40B4-BE49-F238E27FC236}">
                  <a16:creationId xmlns:a16="http://schemas.microsoft.com/office/drawing/2014/main" id="{9F2AF841-0411-DC44-A1BB-41E7EE94EAC2}"/>
                </a:ext>
              </a:extLst>
            </p:cNvPr>
            <p:cNvSpPr txBox="1"/>
            <p:nvPr/>
          </p:nvSpPr>
          <p:spPr>
            <a:xfrm>
              <a:off x="2520634" y="2619899"/>
              <a:ext cx="576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1">
              <a:noAutofit/>
            </a:bodyPr>
            <a:lstStyle/>
            <a:p>
              <a:pPr>
                <a:buSzPts val="2000"/>
              </a:pPr>
              <a:r>
                <a:rPr lang="en-US" altLang="zh-TW" sz="2667" dirty="0">
                  <a:latin typeface="Consolas"/>
                  <a:ea typeface="Consolas"/>
                  <a:cs typeface="Consolas"/>
                  <a:sym typeface="Consolas"/>
                </a:rPr>
                <a:t>-1</a:t>
              </a:r>
              <a:endParaRPr sz="2667" baseline="-25000" dirty="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7" name="Google Shape;317;p45">
            <a:extLst>
              <a:ext uri="{FF2B5EF4-FFF2-40B4-BE49-F238E27FC236}">
                <a16:creationId xmlns:a16="http://schemas.microsoft.com/office/drawing/2014/main" id="{F486A4FB-2D93-8246-A741-1AF8A824E89A}"/>
              </a:ext>
            </a:extLst>
          </p:cNvPr>
          <p:cNvSpPr txBox="1"/>
          <p:nvPr/>
        </p:nvSpPr>
        <p:spPr>
          <a:xfrm>
            <a:off x="7825110" y="2670342"/>
            <a:ext cx="1607969" cy="27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1">
            <a:noAutofit/>
          </a:bodyPr>
          <a:lstStyle/>
          <a:p>
            <a:pPr>
              <a:buSzPts val="1800"/>
            </a:pPr>
            <a:r>
              <a:rPr lang="en-US" altLang="zh-TW" sz="2400" b="1">
                <a:latin typeface="Corbel"/>
                <a:ea typeface="Corbel"/>
                <a:cs typeface="Corbel"/>
                <a:sym typeface="Corbel"/>
              </a:rPr>
              <a:t>Output</a:t>
            </a:r>
            <a:endParaRPr sz="2400" b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" name="Google Shape;318;p45">
            <a:extLst>
              <a:ext uri="{FF2B5EF4-FFF2-40B4-BE49-F238E27FC236}">
                <a16:creationId xmlns:a16="http://schemas.microsoft.com/office/drawing/2014/main" id="{0BEF4209-A876-FE41-A681-6E0D52B581B4}"/>
              </a:ext>
            </a:extLst>
          </p:cNvPr>
          <p:cNvSpPr txBox="1"/>
          <p:nvPr/>
        </p:nvSpPr>
        <p:spPr>
          <a:xfrm>
            <a:off x="1852592" y="1088187"/>
            <a:ext cx="1474485" cy="3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1">
            <a:noAutofit/>
          </a:bodyPr>
          <a:lstStyle/>
          <a:p>
            <a:pPr>
              <a:buSzPts val="1800"/>
            </a:pPr>
            <a:r>
              <a:rPr lang="en-US" altLang="zh-TW" sz="2400" b="1">
                <a:latin typeface="Corbel"/>
                <a:ea typeface="Corbel"/>
                <a:cs typeface="Corbel"/>
                <a:sym typeface="Corbel"/>
              </a:rPr>
              <a:t>Weight</a:t>
            </a:r>
            <a:endParaRPr sz="2400" b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319;p45">
            <a:extLst>
              <a:ext uri="{FF2B5EF4-FFF2-40B4-BE49-F238E27FC236}">
                <a16:creationId xmlns:a16="http://schemas.microsoft.com/office/drawing/2014/main" id="{E7D0859E-3F31-784D-84B0-774A5D660FBE}"/>
              </a:ext>
            </a:extLst>
          </p:cNvPr>
          <p:cNvSpPr/>
          <p:nvPr/>
        </p:nvSpPr>
        <p:spPr>
          <a:xfrm>
            <a:off x="5755706" y="2961235"/>
            <a:ext cx="1325804" cy="800496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120000" tIns="62400" rIns="120000" bIns="62400" anchor="t" anchorCtr="0">
            <a:noAutofit/>
          </a:bodyPr>
          <a:lstStyle/>
          <a:p>
            <a:pPr>
              <a:buSzPts val="1800"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06;p45">
            <a:extLst>
              <a:ext uri="{FF2B5EF4-FFF2-40B4-BE49-F238E27FC236}">
                <a16:creationId xmlns:a16="http://schemas.microsoft.com/office/drawing/2014/main" id="{BACFD516-AFEE-7B43-956F-951EB5E97EFD}"/>
              </a:ext>
            </a:extLst>
          </p:cNvPr>
          <p:cNvSpPr/>
          <p:nvPr/>
        </p:nvSpPr>
        <p:spPr>
          <a:xfrm>
            <a:off x="3827181" y="2824133"/>
            <a:ext cx="788583" cy="800496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120000" tIns="62400" rIns="120000" bIns="62400" anchor="b" anchorCtr="0">
            <a:noAutofit/>
          </a:bodyPr>
          <a:lstStyle/>
          <a:p>
            <a:pPr algn="ctr">
              <a:buClr>
                <a:schemeClr val="dk1"/>
              </a:buClr>
              <a:buSzPts val="4000"/>
            </a:pPr>
            <a:r>
              <a:rPr lang="en-US" altLang="zh-TW" sz="5333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Google Shape;320;p45">
            <a:extLst>
              <a:ext uri="{FF2B5EF4-FFF2-40B4-BE49-F238E27FC236}">
                <a16:creationId xmlns:a16="http://schemas.microsoft.com/office/drawing/2014/main" id="{C4A23006-BE41-0243-8DF5-6A7B3E9BC63D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4615763" y="3224382"/>
            <a:ext cx="1139943" cy="13710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" name="Google Shape;321;p45">
            <a:extLst>
              <a:ext uri="{FF2B5EF4-FFF2-40B4-BE49-F238E27FC236}">
                <a16:creationId xmlns:a16="http://schemas.microsoft.com/office/drawing/2014/main" id="{C4603FC7-A4B0-024B-A744-AA54BBEE7EE2}"/>
              </a:ext>
            </a:extLst>
          </p:cNvPr>
          <p:cNvSpPr txBox="1"/>
          <p:nvPr/>
        </p:nvSpPr>
        <p:spPr>
          <a:xfrm>
            <a:off x="4666967" y="2729288"/>
            <a:ext cx="48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1">
            <a:noAutofit/>
          </a:bodyPr>
          <a:lstStyle/>
          <a:p>
            <a:pPr>
              <a:buSzPts val="3600"/>
            </a:pPr>
            <a:r>
              <a:rPr lang="en-US" altLang="zh-TW" sz="4800" dirty="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sz="4800" baseline="-25000" dirty="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" name="Google Shape;322;p45">
            <a:extLst>
              <a:ext uri="{FF2B5EF4-FFF2-40B4-BE49-F238E27FC236}">
                <a16:creationId xmlns:a16="http://schemas.microsoft.com/office/drawing/2014/main" id="{73E5590E-685D-8B43-9B03-B1EC3529833C}"/>
              </a:ext>
            </a:extLst>
          </p:cNvPr>
          <p:cNvSpPr txBox="1"/>
          <p:nvPr/>
        </p:nvSpPr>
        <p:spPr>
          <a:xfrm>
            <a:off x="5228289" y="2104421"/>
            <a:ext cx="2314817" cy="80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1">
            <a:noAutofit/>
          </a:bodyPr>
          <a:lstStyle/>
          <a:p>
            <a:pPr algn="ctr">
              <a:buSzPts val="1800"/>
            </a:pPr>
            <a:r>
              <a:rPr lang="en-US" altLang="zh-TW" sz="2400" b="1">
                <a:latin typeface="Consolas"/>
                <a:ea typeface="Consolas"/>
                <a:cs typeface="Consolas"/>
                <a:sym typeface="Consolas"/>
              </a:rPr>
              <a:t>σ</a:t>
            </a:r>
            <a:r>
              <a:rPr lang="en-US" altLang="zh-TW" sz="2400" b="1">
                <a:latin typeface="Corbel"/>
                <a:ea typeface="Corbel"/>
                <a:cs typeface="Corbel"/>
                <a:sym typeface="Corbel"/>
              </a:rPr>
              <a:t>: Activation </a:t>
            </a:r>
            <a:br>
              <a:rPr lang="en-US" altLang="zh-TW" sz="2400" b="1">
                <a:latin typeface="Corbel"/>
                <a:ea typeface="Corbel"/>
                <a:cs typeface="Corbel"/>
                <a:sym typeface="Corbel"/>
              </a:rPr>
            </a:br>
            <a:r>
              <a:rPr lang="en-US" altLang="zh-TW" sz="2400" b="1">
                <a:latin typeface="Corbel"/>
                <a:ea typeface="Corbel"/>
                <a:cs typeface="Corbel"/>
                <a:sym typeface="Corbel"/>
              </a:rPr>
              <a:t>function</a:t>
            </a:r>
            <a:endParaRPr sz="2400" b="1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Google Shape;323;p45">
            <a:extLst>
              <a:ext uri="{FF2B5EF4-FFF2-40B4-BE49-F238E27FC236}">
                <a16:creationId xmlns:a16="http://schemas.microsoft.com/office/drawing/2014/main" id="{F31B10D5-C3D4-3E4A-A5E6-62BD0DF70F03}"/>
              </a:ext>
            </a:extLst>
          </p:cNvPr>
          <p:cNvSpPr txBox="1"/>
          <p:nvPr/>
        </p:nvSpPr>
        <p:spPr>
          <a:xfrm>
            <a:off x="4025908" y="2196419"/>
            <a:ext cx="410400" cy="446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SzPts val="1800"/>
            </a:pPr>
            <a:r>
              <a:rPr lang="en-US" altLang="zh-TW" sz="24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4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" name="Google Shape;324;p45">
            <a:extLst>
              <a:ext uri="{FF2B5EF4-FFF2-40B4-BE49-F238E27FC236}">
                <a16:creationId xmlns:a16="http://schemas.microsoft.com/office/drawing/2014/main" id="{E3931E77-0D34-A44C-85F7-08F34381F8E9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flipH="1">
            <a:off x="4221473" y="2642819"/>
            <a:ext cx="9636" cy="18131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325;p45">
            <a:extLst>
              <a:ext uri="{FF2B5EF4-FFF2-40B4-BE49-F238E27FC236}">
                <a16:creationId xmlns:a16="http://schemas.microsoft.com/office/drawing/2014/main" id="{8E9112AB-3B55-FB4A-B419-8C82785BB49B}"/>
              </a:ext>
            </a:extLst>
          </p:cNvPr>
          <p:cNvSpPr txBox="1"/>
          <p:nvPr/>
        </p:nvSpPr>
        <p:spPr>
          <a:xfrm>
            <a:off x="3817675" y="1678652"/>
            <a:ext cx="887155" cy="34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1">
            <a:noAutofit/>
          </a:bodyPr>
          <a:lstStyle/>
          <a:p>
            <a:pPr>
              <a:buSzPts val="1800"/>
            </a:pPr>
            <a:r>
              <a:rPr lang="en-US" altLang="zh-TW" sz="2400" b="1" dirty="0">
                <a:latin typeface="Calibri"/>
                <a:ea typeface="Calibri"/>
                <a:cs typeface="Calibri"/>
                <a:sym typeface="Calibri"/>
              </a:rPr>
              <a:t>Bias</a:t>
            </a:r>
            <a:r>
              <a:rPr lang="zh-TW" altLang="en-US" sz="2400" b="1" dirty="0">
                <a:latin typeface="Corbel"/>
                <a:ea typeface="Corbel"/>
                <a:cs typeface="Corbel"/>
                <a:sym typeface="Corbel"/>
              </a:rPr>
              <a:t> </a:t>
            </a:r>
            <a:endParaRPr sz="2400" b="1" dirty="0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27" name="Google Shape;326;p45">
            <a:extLst>
              <a:ext uri="{FF2B5EF4-FFF2-40B4-BE49-F238E27FC236}">
                <a16:creationId xmlns:a16="http://schemas.microsoft.com/office/drawing/2014/main" id="{96CB5215-EA4A-A44B-BE27-58C07183AF3E}"/>
              </a:ext>
            </a:extLst>
          </p:cNvPr>
          <p:cNvCxnSpPr>
            <a:cxnSpLocks/>
            <a:stCxn id="28" idx="3"/>
            <a:endCxn id="12" idx="1"/>
          </p:cNvCxnSpPr>
          <p:nvPr/>
        </p:nvCxnSpPr>
        <p:spPr>
          <a:xfrm rot="10800000" flipH="1">
            <a:off x="7207536" y="3320708"/>
            <a:ext cx="1006800" cy="1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" name="Google Shape;327;p45">
            <a:extLst>
              <a:ext uri="{FF2B5EF4-FFF2-40B4-BE49-F238E27FC236}">
                <a16:creationId xmlns:a16="http://schemas.microsoft.com/office/drawing/2014/main" id="{36BAF4FD-1C4D-7A41-B229-E51823AAD84A}"/>
              </a:ext>
            </a:extLst>
          </p:cNvPr>
          <p:cNvSpPr txBox="1"/>
          <p:nvPr/>
        </p:nvSpPr>
        <p:spPr>
          <a:xfrm>
            <a:off x="5733051" y="3080738"/>
            <a:ext cx="1474485" cy="49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1">
            <a:noAutofit/>
          </a:bodyPr>
          <a:lstStyle/>
          <a:p>
            <a:pPr algn="ctr">
              <a:buSzPts val="2400"/>
            </a:pPr>
            <a:r>
              <a:rPr lang="en-US" altLang="zh-TW" sz="3200" b="1" dirty="0" err="1">
                <a:latin typeface="Consolas"/>
                <a:ea typeface="Consolas"/>
                <a:cs typeface="Consolas"/>
                <a:sym typeface="Consolas"/>
              </a:rPr>
              <a:t>σ</a:t>
            </a:r>
            <a:r>
              <a:rPr lang="en-US" altLang="zh-TW" sz="3200" b="1" dirty="0">
                <a:latin typeface="Consolas"/>
                <a:ea typeface="Consolas"/>
                <a:cs typeface="Consolas"/>
                <a:sym typeface="Consolas"/>
              </a:rPr>
              <a:t>(z)</a:t>
            </a:r>
            <a:endParaRPr sz="3200" b="1" baseline="-250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" name="Google Shape;329;p45">
            <a:extLst>
              <a:ext uri="{FF2B5EF4-FFF2-40B4-BE49-F238E27FC236}">
                <a16:creationId xmlns:a16="http://schemas.microsoft.com/office/drawing/2014/main" id="{7B005CEC-9D63-0744-A23B-644E0EEAA35A}"/>
              </a:ext>
            </a:extLst>
          </p:cNvPr>
          <p:cNvCxnSpPr>
            <a:cxnSpLocks/>
          </p:cNvCxnSpPr>
          <p:nvPr/>
        </p:nvCxnSpPr>
        <p:spPr>
          <a:xfrm>
            <a:off x="5223913" y="1843228"/>
            <a:ext cx="0" cy="2779129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75000"/>
                <a:lumOff val="25000"/>
              </a:schemeClr>
            </a:solidFill>
            <a:prstDash val="lgDash"/>
            <a:round/>
            <a:headEnd type="none" w="sm" len="sm"/>
            <a:tailEnd type="none" w="sm" len="sm"/>
          </a:ln>
        </p:spPr>
      </p:cxnSp>
      <p:grpSp>
        <p:nvGrpSpPr>
          <p:cNvPr id="30" name="Google Shape;333;p45">
            <a:extLst>
              <a:ext uri="{FF2B5EF4-FFF2-40B4-BE49-F238E27FC236}">
                <a16:creationId xmlns:a16="http://schemas.microsoft.com/office/drawing/2014/main" id="{AF777E96-6BE4-7549-BB85-8E9D295BE7DD}"/>
              </a:ext>
            </a:extLst>
          </p:cNvPr>
          <p:cNvGrpSpPr/>
          <p:nvPr/>
        </p:nvGrpSpPr>
        <p:grpSpPr>
          <a:xfrm>
            <a:off x="9304192" y="3860338"/>
            <a:ext cx="2460000" cy="2270449"/>
            <a:chOff x="6987288" y="3297589"/>
            <a:chExt cx="1845000" cy="1702837"/>
          </a:xfrm>
          <a:solidFill>
            <a:schemeClr val="accent2">
              <a:lumMod val="75000"/>
            </a:schemeClr>
          </a:solidFill>
        </p:grpSpPr>
        <p:sp>
          <p:nvSpPr>
            <p:cNvPr id="31" name="Google Shape;334;p45">
              <a:extLst>
                <a:ext uri="{FF2B5EF4-FFF2-40B4-BE49-F238E27FC236}">
                  <a16:creationId xmlns:a16="http://schemas.microsoft.com/office/drawing/2014/main" id="{E05F2DAF-2B75-434A-A07C-771F2C610705}"/>
                </a:ext>
              </a:extLst>
            </p:cNvPr>
            <p:cNvSpPr/>
            <p:nvPr/>
          </p:nvSpPr>
          <p:spPr>
            <a:xfrm>
              <a:off x="7212733" y="3297589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0000" tIns="62400" rIns="120000" bIns="62400" anchor="t" anchorCtr="0">
              <a:noAutofit/>
            </a:bodyPr>
            <a:lstStyle/>
            <a:p>
              <a:pPr>
                <a:buSzPts val="1800"/>
              </a:pPr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35;p45">
              <a:extLst>
                <a:ext uri="{FF2B5EF4-FFF2-40B4-BE49-F238E27FC236}">
                  <a16:creationId xmlns:a16="http://schemas.microsoft.com/office/drawing/2014/main" id="{359971F3-5BA0-A440-8E78-F6B2ED80E8E8}"/>
                </a:ext>
              </a:extLst>
            </p:cNvPr>
            <p:cNvSpPr/>
            <p:nvPr/>
          </p:nvSpPr>
          <p:spPr>
            <a:xfrm>
              <a:off x="7240632" y="3727489"/>
              <a:ext cx="1204200" cy="400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>
                <a:buSzPts val="2000"/>
              </a:pPr>
              <a:r>
                <a:rPr lang="en-US" altLang="zh-TW" sz="2667">
                  <a:latin typeface="Corbel"/>
                  <a:ea typeface="Corbel"/>
                  <a:cs typeface="Corbel"/>
                  <a:sym typeface="Corbel"/>
                </a:rPr>
                <a:t>A neuron </a:t>
              </a:r>
              <a:endParaRPr sz="2667" b="1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" name="Google Shape;336;p45">
              <a:extLst>
                <a:ext uri="{FF2B5EF4-FFF2-40B4-BE49-F238E27FC236}">
                  <a16:creationId xmlns:a16="http://schemas.microsoft.com/office/drawing/2014/main" id="{70B68130-78B4-664C-BC07-5EDAA73DFD5B}"/>
                </a:ext>
              </a:extLst>
            </p:cNvPr>
            <p:cNvSpPr/>
            <p:nvPr/>
          </p:nvSpPr>
          <p:spPr>
            <a:xfrm>
              <a:off x="6987288" y="4625426"/>
              <a:ext cx="1845000" cy="375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>
                <a:buSzPts val="1800"/>
              </a:pPr>
              <a:r>
                <a:rPr lang="en-US" altLang="zh-TW" sz="2400" b="1" dirty="0">
                  <a:latin typeface="Consolas"/>
                  <a:ea typeface="Consolas"/>
                  <a:cs typeface="Consolas"/>
                  <a:sym typeface="Consolas"/>
                </a:rPr>
                <a:t>Ө</a:t>
              </a:r>
              <a:r>
                <a:rPr lang="en-US" altLang="zh-TW" sz="2400" dirty="0">
                  <a:latin typeface="Corbel"/>
                  <a:ea typeface="Corbel"/>
                  <a:cs typeface="Corbel"/>
                  <a:sym typeface="Corbel"/>
                </a:rPr>
                <a:t>: weights, bias</a:t>
              </a:r>
              <a:endParaRPr sz="2400" baseline="30000" dirty="0"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4" name="Google Shape;337;p45">
            <a:extLst>
              <a:ext uri="{FF2B5EF4-FFF2-40B4-BE49-F238E27FC236}">
                <a16:creationId xmlns:a16="http://schemas.microsoft.com/office/drawing/2014/main" id="{D876E507-9FFD-DE48-8BBA-8D116F60EB10}"/>
              </a:ext>
            </a:extLst>
          </p:cNvPr>
          <p:cNvSpPr/>
          <p:nvPr/>
        </p:nvSpPr>
        <p:spPr>
          <a:xfrm rot="467214">
            <a:off x="7730562" y="4261143"/>
            <a:ext cx="1756597" cy="446108"/>
          </a:xfrm>
          <a:prstGeom prst="rightArrow">
            <a:avLst>
              <a:gd name="adj1" fmla="val 49938"/>
              <a:gd name="adj2" fmla="val 50000"/>
            </a:avLst>
          </a:prstGeom>
          <a:solidFill>
            <a:schemeClr val="accent3">
              <a:lumMod val="25000"/>
            </a:schemeClr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8ADE35-5C39-DD43-A393-C0461BCA8CA0}"/>
              </a:ext>
            </a:extLst>
          </p:cNvPr>
          <p:cNvSpPr/>
          <p:nvPr/>
        </p:nvSpPr>
        <p:spPr>
          <a:xfrm>
            <a:off x="477888" y="1527365"/>
            <a:ext cx="715184" cy="6468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6CFEF4-BF53-2548-B826-1E519AD049DD}"/>
              </a:ext>
            </a:extLst>
          </p:cNvPr>
          <p:cNvSpPr/>
          <p:nvPr/>
        </p:nvSpPr>
        <p:spPr>
          <a:xfrm>
            <a:off x="477888" y="4480643"/>
            <a:ext cx="715184" cy="6468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7664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5A864D-E901-0943-803C-19C137ECC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激發函數</a:t>
            </a:r>
            <a:r>
              <a:rPr lang="en-US" altLang="zh-TW" dirty="0"/>
              <a:t> (</a:t>
            </a:r>
            <a:r>
              <a:rPr lang="en-US" dirty="0"/>
              <a:t>Activation Function)</a:t>
            </a: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E60B2-954E-E649-A1F6-8536F6BFE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338176"/>
            <a:ext cx="10837333" cy="31665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781E1E-681A-314D-8098-6D82E416C0AB}"/>
              </a:ext>
            </a:extLst>
          </p:cNvPr>
          <p:cNvSpPr/>
          <p:nvPr/>
        </p:nvSpPr>
        <p:spPr>
          <a:xfrm>
            <a:off x="677334" y="1353291"/>
            <a:ext cx="10837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為了避免讓訓練出來的結果也是線性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(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線性的線性還是線性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)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，會在公式外加上非線性的激發函數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Activation Function)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04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90B742-4EEF-3D46-AEBB-3ED3E3D53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 Flow</a:t>
            </a:r>
            <a:endParaRPr lang="en-TW" dirty="0"/>
          </a:p>
        </p:txBody>
      </p:sp>
      <p:sp>
        <p:nvSpPr>
          <p:cNvPr id="29" name="矩形 4">
            <a:extLst>
              <a:ext uri="{FF2B5EF4-FFF2-40B4-BE49-F238E27FC236}">
                <a16:creationId xmlns:a16="http://schemas.microsoft.com/office/drawing/2014/main" id="{3E4733CB-5E20-5D44-97CB-8BD2F6D267C1}"/>
              </a:ext>
            </a:extLst>
          </p:cNvPr>
          <p:cNvSpPr/>
          <p:nvPr/>
        </p:nvSpPr>
        <p:spPr>
          <a:xfrm>
            <a:off x="688803" y="3098459"/>
            <a:ext cx="1177693" cy="656776"/>
          </a:xfrm>
          <a:prstGeom prst="rect">
            <a:avLst/>
          </a:prstGeom>
          <a:solidFill>
            <a:srgbClr val="FFAB40"/>
          </a:solidFill>
          <a:ln w="25400" cap="flat" cmpd="sng" algn="ctr">
            <a:solidFill>
              <a:srgbClr val="FFAB4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0" name="矩形 5">
            <a:extLst>
              <a:ext uri="{FF2B5EF4-FFF2-40B4-BE49-F238E27FC236}">
                <a16:creationId xmlns:a16="http://schemas.microsoft.com/office/drawing/2014/main" id="{566F79C9-FBFD-5440-8AF8-6E381388A487}"/>
              </a:ext>
            </a:extLst>
          </p:cNvPr>
          <p:cNvSpPr/>
          <p:nvPr/>
        </p:nvSpPr>
        <p:spPr>
          <a:xfrm>
            <a:off x="785841" y="3198638"/>
            <a:ext cx="967924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2133" kern="0" dirty="0">
                <a:solidFill>
                  <a:srgbClr val="FFFFFF"/>
                </a:solidFill>
                <a:cs typeface="Arial"/>
                <a:sym typeface="Arial"/>
              </a:rPr>
              <a:t>Input</a:t>
            </a:r>
            <a:endParaRPr lang="zh-TW" altLang="en-US" sz="2133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31" name="向右箭號 6">
            <a:extLst>
              <a:ext uri="{FF2B5EF4-FFF2-40B4-BE49-F238E27FC236}">
                <a16:creationId xmlns:a16="http://schemas.microsoft.com/office/drawing/2014/main" id="{6D5C5706-274E-3141-9472-3221E011CF69}"/>
              </a:ext>
            </a:extLst>
          </p:cNvPr>
          <p:cNvSpPr/>
          <p:nvPr/>
        </p:nvSpPr>
        <p:spPr>
          <a:xfrm>
            <a:off x="2079046" y="3346939"/>
            <a:ext cx="498884" cy="176872"/>
          </a:xfrm>
          <a:prstGeom prst="rightArrow">
            <a:avLst/>
          </a:prstGeom>
          <a:solidFill>
            <a:srgbClr val="0097A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2" name="橢圓 7">
            <a:extLst>
              <a:ext uri="{FF2B5EF4-FFF2-40B4-BE49-F238E27FC236}">
                <a16:creationId xmlns:a16="http://schemas.microsoft.com/office/drawing/2014/main" id="{9A7EB0C9-02CD-354F-818A-2F6CE1F1E10D}"/>
              </a:ext>
            </a:extLst>
          </p:cNvPr>
          <p:cNvSpPr/>
          <p:nvPr/>
        </p:nvSpPr>
        <p:spPr>
          <a:xfrm>
            <a:off x="2679253" y="2905910"/>
            <a:ext cx="1575607" cy="1030423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3" name="矩形 8">
            <a:extLst>
              <a:ext uri="{FF2B5EF4-FFF2-40B4-BE49-F238E27FC236}">
                <a16:creationId xmlns:a16="http://schemas.microsoft.com/office/drawing/2014/main" id="{EE2232E2-DBC1-664E-9D80-9208F8FFFED9}"/>
              </a:ext>
            </a:extLst>
          </p:cNvPr>
          <p:cNvSpPr/>
          <p:nvPr/>
        </p:nvSpPr>
        <p:spPr>
          <a:xfrm>
            <a:off x="2831855" y="3037089"/>
            <a:ext cx="125276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2133" kern="0" dirty="0">
                <a:solidFill>
                  <a:srgbClr val="FFFFFF"/>
                </a:solidFill>
                <a:cs typeface="Arial"/>
                <a:sym typeface="Arial"/>
              </a:rPr>
              <a:t>隱藏層</a:t>
            </a:r>
            <a:endParaRPr lang="en-US" altLang="zh-TW" sz="2133" kern="0" dirty="0">
              <a:solidFill>
                <a:srgbClr val="FFFFFF"/>
              </a:solidFill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2133" kern="0" dirty="0">
                <a:solidFill>
                  <a:srgbClr val="FFFFFF"/>
                </a:solidFill>
                <a:cs typeface="Arial"/>
                <a:sym typeface="Arial"/>
              </a:rPr>
              <a:t>Layers</a:t>
            </a:r>
            <a:endParaRPr lang="zh-TW" altLang="en-US" sz="2133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34" name="向右箭號 9">
            <a:extLst>
              <a:ext uri="{FF2B5EF4-FFF2-40B4-BE49-F238E27FC236}">
                <a16:creationId xmlns:a16="http://schemas.microsoft.com/office/drawing/2014/main" id="{0B338BEC-0902-3E46-9CD2-B4D83859CDEF}"/>
              </a:ext>
            </a:extLst>
          </p:cNvPr>
          <p:cNvSpPr/>
          <p:nvPr/>
        </p:nvSpPr>
        <p:spPr>
          <a:xfrm>
            <a:off x="4383522" y="3349863"/>
            <a:ext cx="498884" cy="176872"/>
          </a:xfrm>
          <a:prstGeom prst="rightArrow">
            <a:avLst/>
          </a:prstGeom>
          <a:solidFill>
            <a:srgbClr val="0097A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5" name="橢圓 10">
            <a:extLst>
              <a:ext uri="{FF2B5EF4-FFF2-40B4-BE49-F238E27FC236}">
                <a16:creationId xmlns:a16="http://schemas.microsoft.com/office/drawing/2014/main" id="{F9AF64A6-BD1B-204D-954C-58B697A1EEEE}"/>
              </a:ext>
            </a:extLst>
          </p:cNvPr>
          <p:cNvSpPr/>
          <p:nvPr/>
        </p:nvSpPr>
        <p:spPr>
          <a:xfrm>
            <a:off x="4991257" y="2831727"/>
            <a:ext cx="1575607" cy="1030423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6" name="矩形 11">
            <a:extLst>
              <a:ext uri="{FF2B5EF4-FFF2-40B4-BE49-F238E27FC236}">
                <a16:creationId xmlns:a16="http://schemas.microsoft.com/office/drawing/2014/main" id="{E08F3C18-5622-6B4C-8323-096E5C74E6D5}"/>
              </a:ext>
            </a:extLst>
          </p:cNvPr>
          <p:cNvSpPr/>
          <p:nvPr/>
        </p:nvSpPr>
        <p:spPr>
          <a:xfrm>
            <a:off x="5220106" y="2957087"/>
            <a:ext cx="1117905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2133" kern="0" dirty="0">
                <a:solidFill>
                  <a:srgbClr val="FFFFFF"/>
                </a:solidFill>
                <a:cs typeface="Arial"/>
                <a:sym typeface="Arial"/>
              </a:rPr>
              <a:t>Output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2133" kern="0" dirty="0">
                <a:solidFill>
                  <a:srgbClr val="FFFFFF"/>
                </a:solidFill>
                <a:cs typeface="Arial"/>
                <a:sym typeface="Arial"/>
              </a:rPr>
              <a:t>Layers</a:t>
            </a:r>
            <a:endParaRPr lang="zh-TW" altLang="en-US" sz="2133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37" name="菱形 13">
            <a:extLst>
              <a:ext uri="{FF2B5EF4-FFF2-40B4-BE49-F238E27FC236}">
                <a16:creationId xmlns:a16="http://schemas.microsoft.com/office/drawing/2014/main" id="{1A1CE079-8CE0-BE46-8C35-C33F7B6B5756}"/>
              </a:ext>
            </a:extLst>
          </p:cNvPr>
          <p:cNvSpPr/>
          <p:nvPr/>
        </p:nvSpPr>
        <p:spPr>
          <a:xfrm>
            <a:off x="8032788" y="2649707"/>
            <a:ext cx="1864680" cy="1542632"/>
          </a:xfrm>
          <a:prstGeom prst="diamond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8" name="矩形 14">
            <a:extLst>
              <a:ext uri="{FF2B5EF4-FFF2-40B4-BE49-F238E27FC236}">
                <a16:creationId xmlns:a16="http://schemas.microsoft.com/office/drawing/2014/main" id="{A7E3B1DF-68D2-4140-8F6C-B79E80BC31FC}"/>
              </a:ext>
            </a:extLst>
          </p:cNvPr>
          <p:cNvSpPr/>
          <p:nvPr/>
        </p:nvSpPr>
        <p:spPr>
          <a:xfrm>
            <a:off x="8202221" y="3028637"/>
            <a:ext cx="155701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2133" kern="0" dirty="0">
                <a:solidFill>
                  <a:srgbClr val="FFFFFF"/>
                </a:solidFill>
                <a:cs typeface="Arial"/>
                <a:sym typeface="Arial"/>
              </a:rPr>
              <a:t>損失函數</a:t>
            </a:r>
            <a:endParaRPr lang="en-US" altLang="zh-TW" sz="2133" kern="0" dirty="0">
              <a:solidFill>
                <a:srgbClr val="FFFFFF"/>
              </a:solidFill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2133" kern="0" dirty="0">
                <a:solidFill>
                  <a:srgbClr val="FFFFFF"/>
                </a:solidFill>
                <a:cs typeface="Arial"/>
                <a:sym typeface="Arial"/>
              </a:rPr>
              <a:t>Loss</a:t>
            </a:r>
            <a:endParaRPr lang="zh-TW" altLang="en-US" sz="2133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39" name="向右箭號 15">
            <a:extLst>
              <a:ext uri="{FF2B5EF4-FFF2-40B4-BE49-F238E27FC236}">
                <a16:creationId xmlns:a16="http://schemas.microsoft.com/office/drawing/2014/main" id="{E0109242-C5F5-8145-8363-D0341BFC8E9A}"/>
              </a:ext>
            </a:extLst>
          </p:cNvPr>
          <p:cNvSpPr/>
          <p:nvPr/>
        </p:nvSpPr>
        <p:spPr>
          <a:xfrm rot="5400000">
            <a:off x="8708309" y="4485373"/>
            <a:ext cx="513636" cy="171793"/>
          </a:xfrm>
          <a:prstGeom prst="rightArrow">
            <a:avLst/>
          </a:prstGeom>
          <a:solidFill>
            <a:srgbClr val="0097A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0" name="向右箭號 16">
            <a:extLst>
              <a:ext uri="{FF2B5EF4-FFF2-40B4-BE49-F238E27FC236}">
                <a16:creationId xmlns:a16="http://schemas.microsoft.com/office/drawing/2014/main" id="{E6A480A4-CA72-3144-A6BA-4E0E31852043}"/>
              </a:ext>
            </a:extLst>
          </p:cNvPr>
          <p:cNvSpPr/>
          <p:nvPr/>
        </p:nvSpPr>
        <p:spPr>
          <a:xfrm rot="16200000">
            <a:off x="3174809" y="4334930"/>
            <a:ext cx="513633" cy="171796"/>
          </a:xfrm>
          <a:prstGeom prst="rightArrow">
            <a:avLst/>
          </a:prstGeom>
          <a:solidFill>
            <a:srgbClr val="0097A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1" name="向右箭號 17">
            <a:extLst>
              <a:ext uri="{FF2B5EF4-FFF2-40B4-BE49-F238E27FC236}">
                <a16:creationId xmlns:a16="http://schemas.microsoft.com/office/drawing/2014/main" id="{6DE7AF04-1606-C643-8044-DD0F6A382A17}"/>
              </a:ext>
            </a:extLst>
          </p:cNvPr>
          <p:cNvSpPr/>
          <p:nvPr/>
        </p:nvSpPr>
        <p:spPr>
          <a:xfrm rot="16200000">
            <a:off x="5513470" y="4334929"/>
            <a:ext cx="513633" cy="171796"/>
          </a:xfrm>
          <a:prstGeom prst="rightArrow">
            <a:avLst/>
          </a:prstGeom>
          <a:solidFill>
            <a:srgbClr val="0097A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2" name="矩形 18">
            <a:extLst>
              <a:ext uri="{FF2B5EF4-FFF2-40B4-BE49-F238E27FC236}">
                <a16:creationId xmlns:a16="http://schemas.microsoft.com/office/drawing/2014/main" id="{436F455C-A8DA-1E47-A54B-5980233E325A}"/>
              </a:ext>
            </a:extLst>
          </p:cNvPr>
          <p:cNvSpPr/>
          <p:nvPr/>
        </p:nvSpPr>
        <p:spPr>
          <a:xfrm>
            <a:off x="2788461" y="4872261"/>
            <a:ext cx="1249889" cy="864039"/>
          </a:xfrm>
          <a:prstGeom prst="rect">
            <a:avLst/>
          </a:prstGeom>
          <a:solidFill>
            <a:srgbClr val="FFAB40"/>
          </a:solidFill>
          <a:ln w="25400" cap="flat" cmpd="sng" algn="ctr">
            <a:solidFill>
              <a:srgbClr val="FFAB4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3" name="矩形 19">
            <a:extLst>
              <a:ext uri="{FF2B5EF4-FFF2-40B4-BE49-F238E27FC236}">
                <a16:creationId xmlns:a16="http://schemas.microsoft.com/office/drawing/2014/main" id="{875F8D86-D9F6-AD4A-837A-3D5FCFD72538}"/>
              </a:ext>
            </a:extLst>
          </p:cNvPr>
          <p:cNvSpPr/>
          <p:nvPr/>
        </p:nvSpPr>
        <p:spPr>
          <a:xfrm>
            <a:off x="2748700" y="4956599"/>
            <a:ext cx="135414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2133" kern="0" dirty="0">
                <a:solidFill>
                  <a:srgbClr val="FFFFFF"/>
                </a:solidFill>
                <a:cs typeface="Arial"/>
                <a:sym typeface="Arial"/>
              </a:rPr>
              <a:t>權重</a:t>
            </a:r>
            <a:endParaRPr lang="en-US" altLang="zh-TW" sz="2133" kern="0" dirty="0">
              <a:solidFill>
                <a:srgbClr val="FFFFFF"/>
              </a:solidFill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2133" kern="0" dirty="0">
                <a:solidFill>
                  <a:srgbClr val="FFFFFF"/>
                </a:solidFill>
                <a:cs typeface="Arial"/>
                <a:sym typeface="Arial"/>
              </a:rPr>
              <a:t>Weights</a:t>
            </a:r>
            <a:endParaRPr lang="zh-TW" altLang="en-US" sz="2133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44" name="矩形 20">
            <a:extLst>
              <a:ext uri="{FF2B5EF4-FFF2-40B4-BE49-F238E27FC236}">
                <a16:creationId xmlns:a16="http://schemas.microsoft.com/office/drawing/2014/main" id="{B666C2FF-D946-FA4E-9F48-EAF11016026C}"/>
              </a:ext>
            </a:extLst>
          </p:cNvPr>
          <p:cNvSpPr/>
          <p:nvPr/>
        </p:nvSpPr>
        <p:spPr>
          <a:xfrm>
            <a:off x="5134328" y="4872259"/>
            <a:ext cx="1249889" cy="864039"/>
          </a:xfrm>
          <a:prstGeom prst="rect">
            <a:avLst/>
          </a:prstGeom>
          <a:solidFill>
            <a:srgbClr val="FFAB40"/>
          </a:solidFill>
          <a:ln w="25400" cap="flat" cmpd="sng" algn="ctr">
            <a:solidFill>
              <a:srgbClr val="FFAB4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5" name="矩形 21">
            <a:extLst>
              <a:ext uri="{FF2B5EF4-FFF2-40B4-BE49-F238E27FC236}">
                <a16:creationId xmlns:a16="http://schemas.microsoft.com/office/drawing/2014/main" id="{20528379-C6D0-A349-AC44-BEBC97ECF152}"/>
              </a:ext>
            </a:extLst>
          </p:cNvPr>
          <p:cNvSpPr/>
          <p:nvPr/>
        </p:nvSpPr>
        <p:spPr>
          <a:xfrm>
            <a:off x="6501795" y="4796662"/>
            <a:ext cx="1461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2000" kern="0" dirty="0">
                <a:solidFill>
                  <a:srgbClr val="FF62A2"/>
                </a:solidFill>
                <a:cs typeface="Arial"/>
                <a:sym typeface="Arial"/>
              </a:rPr>
              <a:t>權重更新</a:t>
            </a:r>
          </a:p>
        </p:txBody>
      </p:sp>
      <p:sp>
        <p:nvSpPr>
          <p:cNvPr id="46" name="橢圓 22">
            <a:extLst>
              <a:ext uri="{FF2B5EF4-FFF2-40B4-BE49-F238E27FC236}">
                <a16:creationId xmlns:a16="http://schemas.microsoft.com/office/drawing/2014/main" id="{074E740B-CFC6-5044-BD54-EE25F69B2E95}"/>
              </a:ext>
            </a:extLst>
          </p:cNvPr>
          <p:cNvSpPr/>
          <p:nvPr/>
        </p:nvSpPr>
        <p:spPr>
          <a:xfrm>
            <a:off x="8115853" y="4939322"/>
            <a:ext cx="1575607" cy="1030423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7" name="矩形 23">
            <a:extLst>
              <a:ext uri="{FF2B5EF4-FFF2-40B4-BE49-F238E27FC236}">
                <a16:creationId xmlns:a16="http://schemas.microsoft.com/office/drawing/2014/main" id="{14C2CB93-2285-494C-BE9E-B12BE52838CC}"/>
              </a:ext>
            </a:extLst>
          </p:cNvPr>
          <p:cNvSpPr/>
          <p:nvPr/>
        </p:nvSpPr>
        <p:spPr>
          <a:xfrm>
            <a:off x="8170773" y="5063627"/>
            <a:ext cx="1411235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2133" kern="0" dirty="0">
                <a:solidFill>
                  <a:srgbClr val="FFFFFF"/>
                </a:solidFill>
                <a:cs typeface="Arial"/>
                <a:sym typeface="Arial"/>
              </a:rPr>
              <a:t>優化器</a:t>
            </a:r>
            <a:endParaRPr lang="en-US" altLang="zh-TW" sz="2133" kern="0" dirty="0">
              <a:solidFill>
                <a:srgbClr val="FFFFFF"/>
              </a:solidFill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2133" kern="0" dirty="0">
                <a:solidFill>
                  <a:srgbClr val="FFFFFF"/>
                </a:solidFill>
                <a:cs typeface="Arial"/>
                <a:sym typeface="Arial"/>
              </a:rPr>
              <a:t>Optimizer</a:t>
            </a:r>
            <a:endParaRPr lang="zh-TW" altLang="en-US" sz="2133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48" name="向右箭號 24">
            <a:extLst>
              <a:ext uri="{FF2B5EF4-FFF2-40B4-BE49-F238E27FC236}">
                <a16:creationId xmlns:a16="http://schemas.microsoft.com/office/drawing/2014/main" id="{1A5D100B-DF81-D54D-A1B0-B5E05594A2AC}"/>
              </a:ext>
            </a:extLst>
          </p:cNvPr>
          <p:cNvSpPr/>
          <p:nvPr/>
        </p:nvSpPr>
        <p:spPr>
          <a:xfrm>
            <a:off x="6795713" y="3324059"/>
            <a:ext cx="823500" cy="193928"/>
          </a:xfrm>
          <a:prstGeom prst="rightArrow">
            <a:avLst/>
          </a:prstGeom>
          <a:solidFill>
            <a:srgbClr val="0097A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9" name="向右箭號 25">
            <a:extLst>
              <a:ext uri="{FF2B5EF4-FFF2-40B4-BE49-F238E27FC236}">
                <a16:creationId xmlns:a16="http://schemas.microsoft.com/office/drawing/2014/main" id="{391B897A-642B-C640-A9B8-E0A5A0152E62}"/>
              </a:ext>
            </a:extLst>
          </p:cNvPr>
          <p:cNvSpPr/>
          <p:nvPr/>
        </p:nvSpPr>
        <p:spPr>
          <a:xfrm flipH="1">
            <a:off x="6808330" y="5338820"/>
            <a:ext cx="823500" cy="193928"/>
          </a:xfrm>
          <a:prstGeom prst="rightArrow">
            <a:avLst/>
          </a:prstGeom>
          <a:solidFill>
            <a:srgbClr val="0097A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0" name="矩形 27">
            <a:extLst>
              <a:ext uri="{FF2B5EF4-FFF2-40B4-BE49-F238E27FC236}">
                <a16:creationId xmlns:a16="http://schemas.microsoft.com/office/drawing/2014/main" id="{70F7B5E1-0DA5-2E4A-85CC-120ED5215515}"/>
              </a:ext>
            </a:extLst>
          </p:cNvPr>
          <p:cNvSpPr/>
          <p:nvPr/>
        </p:nvSpPr>
        <p:spPr>
          <a:xfrm>
            <a:off x="7963093" y="962584"/>
            <a:ext cx="1972939" cy="951144"/>
          </a:xfrm>
          <a:prstGeom prst="rect">
            <a:avLst/>
          </a:prstGeom>
          <a:solidFill>
            <a:srgbClr val="FFAB40"/>
          </a:solidFill>
          <a:ln w="25400" cap="flat" cmpd="sng" algn="ctr">
            <a:solidFill>
              <a:srgbClr val="FFAB4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1" name="矩形 28">
            <a:extLst>
              <a:ext uri="{FF2B5EF4-FFF2-40B4-BE49-F238E27FC236}">
                <a16:creationId xmlns:a16="http://schemas.microsoft.com/office/drawing/2014/main" id="{F1B82459-50BC-A044-9381-90385E1D13E7}"/>
              </a:ext>
            </a:extLst>
          </p:cNvPr>
          <p:cNvSpPr/>
          <p:nvPr/>
        </p:nvSpPr>
        <p:spPr>
          <a:xfrm>
            <a:off x="7838489" y="1028163"/>
            <a:ext cx="222296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2133" kern="0" dirty="0">
                <a:solidFill>
                  <a:srgbClr val="FFFFFF"/>
                </a:solidFill>
                <a:cs typeface="Arial"/>
                <a:sym typeface="Arial"/>
              </a:rPr>
              <a:t>實際值</a:t>
            </a:r>
            <a:endParaRPr lang="en-US" altLang="zh-TW" sz="2133" kern="0" dirty="0">
              <a:solidFill>
                <a:srgbClr val="FFFFFF"/>
              </a:solidFill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2133" kern="0" dirty="0">
                <a:solidFill>
                  <a:srgbClr val="FFFFFF"/>
                </a:solidFill>
                <a:cs typeface="Arial"/>
                <a:sym typeface="Arial"/>
              </a:rPr>
              <a:t>Desired  Output</a:t>
            </a:r>
            <a:endParaRPr lang="zh-TW" altLang="en-US" sz="2133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52" name="向右箭號 29">
            <a:extLst>
              <a:ext uri="{FF2B5EF4-FFF2-40B4-BE49-F238E27FC236}">
                <a16:creationId xmlns:a16="http://schemas.microsoft.com/office/drawing/2014/main" id="{68D0DB83-A577-D049-9D8F-33626031D3CB}"/>
              </a:ext>
            </a:extLst>
          </p:cNvPr>
          <p:cNvSpPr/>
          <p:nvPr/>
        </p:nvSpPr>
        <p:spPr>
          <a:xfrm rot="5400000">
            <a:off x="8708309" y="2201324"/>
            <a:ext cx="513636" cy="171793"/>
          </a:xfrm>
          <a:prstGeom prst="rightArrow">
            <a:avLst/>
          </a:prstGeom>
          <a:solidFill>
            <a:srgbClr val="0097A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3" name="矩形 30">
            <a:extLst>
              <a:ext uri="{FF2B5EF4-FFF2-40B4-BE49-F238E27FC236}">
                <a16:creationId xmlns:a16="http://schemas.microsoft.com/office/drawing/2014/main" id="{8E4A0CE4-8263-6D47-B40C-7CF7922D8F19}"/>
              </a:ext>
            </a:extLst>
          </p:cNvPr>
          <p:cNvSpPr/>
          <p:nvPr/>
        </p:nvSpPr>
        <p:spPr>
          <a:xfrm>
            <a:off x="5092809" y="4956599"/>
            <a:ext cx="1332924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2133" kern="0" dirty="0">
                <a:solidFill>
                  <a:srgbClr val="FFFFFF"/>
                </a:solidFill>
                <a:cs typeface="Arial"/>
                <a:sym typeface="Arial"/>
              </a:rPr>
              <a:t>權重</a:t>
            </a:r>
            <a:endParaRPr lang="en-US" altLang="zh-TW" sz="2133" kern="0" dirty="0">
              <a:solidFill>
                <a:srgbClr val="FFFFFF"/>
              </a:solidFill>
              <a:cs typeface="Arial"/>
              <a:sym typeface="Arial"/>
            </a:endParaRP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TW" sz="2133" kern="0" dirty="0">
                <a:solidFill>
                  <a:srgbClr val="FFFFFF"/>
                </a:solidFill>
                <a:cs typeface="Arial"/>
                <a:sym typeface="Arial"/>
              </a:rPr>
              <a:t>Weights</a:t>
            </a:r>
            <a:endParaRPr lang="zh-TW" altLang="en-US" sz="2133" kern="0" dirty="0">
              <a:solidFill>
                <a:srgbClr val="FFFFFF"/>
              </a:solidFill>
              <a:cs typeface="Arial"/>
              <a:sym typeface="Arial"/>
            </a:endParaRPr>
          </a:p>
        </p:txBody>
      </p:sp>
      <p:sp>
        <p:nvSpPr>
          <p:cNvPr id="54" name="矩形 31">
            <a:extLst>
              <a:ext uri="{FF2B5EF4-FFF2-40B4-BE49-F238E27FC236}">
                <a16:creationId xmlns:a16="http://schemas.microsoft.com/office/drawing/2014/main" id="{FAC24D54-F20C-464E-8B72-FB3C92AC7008}"/>
              </a:ext>
            </a:extLst>
          </p:cNvPr>
          <p:cNvSpPr/>
          <p:nvPr/>
        </p:nvSpPr>
        <p:spPr>
          <a:xfrm>
            <a:off x="9435435" y="4281039"/>
            <a:ext cx="20097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zh-TW" altLang="en-US" sz="2000" kern="0" dirty="0">
                <a:solidFill>
                  <a:srgbClr val="FF62A2"/>
                </a:solidFill>
                <a:cs typeface="Arial"/>
                <a:sym typeface="Arial"/>
              </a:rPr>
              <a:t>最小化損失函數</a:t>
            </a:r>
            <a:endParaRPr lang="en-US" altLang="zh-TW" sz="2000" kern="0" dirty="0">
              <a:solidFill>
                <a:srgbClr val="FF62A2"/>
              </a:solidFill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2000" kern="0" dirty="0">
                <a:solidFill>
                  <a:srgbClr val="FF62A2"/>
                </a:solidFill>
                <a:cs typeface="Arial"/>
                <a:sym typeface="Arial"/>
              </a:rPr>
              <a:t>計算權重</a:t>
            </a:r>
          </a:p>
        </p:txBody>
      </p:sp>
    </p:spTree>
    <p:extLst>
      <p:ext uri="{BB962C8B-B14F-4D97-AF65-F5344CB8AC3E}">
        <p14:creationId xmlns:p14="http://schemas.microsoft.com/office/powerpoint/2010/main" val="612350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7584</TotalTime>
  <Words>950</Words>
  <Application>Microsoft Macintosh PowerPoint</Application>
  <PresentationFormat>Widescreen</PresentationFormat>
  <Paragraphs>132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等线</vt:lpstr>
      <vt:lpstr>medium-content-serif-font</vt:lpstr>
      <vt:lpstr>微软雅黑</vt:lpstr>
      <vt:lpstr>Arial</vt:lpstr>
      <vt:lpstr>Calibri</vt:lpstr>
      <vt:lpstr>Century Gothic</vt:lpstr>
      <vt:lpstr>Consolas</vt:lpstr>
      <vt:lpstr>Corbel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420</cp:revision>
  <dcterms:created xsi:type="dcterms:W3CDTF">2015-08-18T02:51:41Z</dcterms:created>
  <dcterms:modified xsi:type="dcterms:W3CDTF">2020-10-06T12:45:53Z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